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ags/tag38.xml" ContentType="application/vnd.openxmlformats-officedocument.presentationml.tags+xml"/>
  <Override PartName="/ppt/notesSlides/notesSlide16.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24.xml" ContentType="application/vnd.openxmlformats-officedocument.presentationml.tags+xml"/>
  <Override PartName="/ppt/tags/tag53.xml" ContentType="application/vnd.openxmlformats-officedocument.presentationml.tags+xml"/>
  <Override PartName="/ppt/notesSlides/notesSlide20.xml" ContentType="application/vnd.openxmlformats-officedocument.presentationml.notesSlide+xml"/>
  <Override PartName="/ppt/tags/tag71.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tags/tag66.xml" ContentType="application/vnd.openxmlformats-officedocument.presentationml.tags+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73.xml" ContentType="application/vnd.openxmlformats-officedocument.presentationml.tags+xml"/>
  <Override PartName="/ppt/tags/tag15.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8" r:id="rId3"/>
    <p:sldId id="259" r:id="rId4"/>
    <p:sldId id="286" r:id="rId5"/>
    <p:sldId id="260" r:id="rId6"/>
    <p:sldId id="287" r:id="rId7"/>
    <p:sldId id="261" r:id="rId8"/>
    <p:sldId id="288" r:id="rId9"/>
    <p:sldId id="262" r:id="rId10"/>
    <p:sldId id="289" r:id="rId11"/>
    <p:sldId id="263" r:id="rId12"/>
    <p:sldId id="290" r:id="rId13"/>
    <p:sldId id="264" r:id="rId14"/>
    <p:sldId id="291" r:id="rId15"/>
    <p:sldId id="265" r:id="rId16"/>
    <p:sldId id="292" r:id="rId17"/>
    <p:sldId id="266" r:id="rId18"/>
    <p:sldId id="293" r:id="rId19"/>
    <p:sldId id="267" r:id="rId20"/>
    <p:sldId id="294" r:id="rId21"/>
    <p:sldId id="268" r:id="rId22"/>
    <p:sldId id="295" r:id="rId23"/>
    <p:sldId id="269" r:id="rId24"/>
    <p:sldId id="296" r:id="rId25"/>
    <p:sldId id="270" r:id="rId26"/>
    <p:sldId id="297" r:id="rId27"/>
    <p:sldId id="271" r:id="rId28"/>
    <p:sldId id="298" r:id="rId29"/>
    <p:sldId id="272" r:id="rId30"/>
    <p:sldId id="299" r:id="rId31"/>
    <p:sldId id="273" r:id="rId32"/>
    <p:sldId id="300" r:id="rId33"/>
    <p:sldId id="274" r:id="rId34"/>
    <p:sldId id="301" r:id="rId35"/>
    <p:sldId id="275" r:id="rId36"/>
    <p:sldId id="302" r:id="rId37"/>
    <p:sldId id="276" r:id="rId38"/>
    <p:sldId id="303" r:id="rId39"/>
    <p:sldId id="277" r:id="rId40"/>
    <p:sldId id="304" r:id="rId41"/>
    <p:sldId id="278" r:id="rId42"/>
    <p:sldId id="305" r:id="rId43"/>
    <p:sldId id="279" r:id="rId44"/>
    <p:sldId id="306" r:id="rId45"/>
    <p:sldId id="280" r:id="rId46"/>
    <p:sldId id="307" r:id="rId47"/>
    <p:sldId id="281" r:id="rId48"/>
    <p:sldId id="308" r:id="rId49"/>
    <p:sldId id="282" r:id="rId50"/>
    <p:sldId id="309" r:id="rId51"/>
    <p:sldId id="283" r:id="rId52"/>
    <p:sldId id="310" r:id="rId53"/>
    <p:sldId id="311" r:id="rId54"/>
    <p:sldId id="285" r:id="rId55"/>
  </p:sldIdLst>
  <p:sldSz cx="9144000" cy="6858000" type="screen4x3"/>
  <p:notesSz cx="6858000" cy="91440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37" autoAdjust="0"/>
  </p:normalViewPr>
  <p:slideViewPr>
    <p:cSldViewPr>
      <p:cViewPr>
        <p:scale>
          <a:sx n="80" d="100"/>
          <a:sy n="80" d="100"/>
        </p:scale>
        <p:origin x="-21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477A56-EA3C-44B8-99DB-963674E5EFE4}" type="datetimeFigureOut">
              <a:rPr lang="en-US" smtClean="0"/>
              <a:pPr/>
              <a:t>6/6/2011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2E73B-77A1-4E3F-BC2D-DA00531DCB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a:t>
            </a:r>
            <a:r>
              <a:rPr lang="en-US" baseline="0" dirty="0" smtClean="0"/>
              <a:t> the board has three links to three separate team scoreboards. The first two have links back to the game board.  The final scoreboard ends the game.  You can add additional scoreboards or even individual participant scoreboards.  Just make sure to insert any additional slides at the end of the presentation (slide #59) to maintain the pre-built hyperlinks..  Remember to insert additional hyperlink buttons to the bottom of the game board.</a:t>
            </a:r>
          </a:p>
        </p:txBody>
      </p:sp>
      <p:sp>
        <p:nvSpPr>
          <p:cNvPr id="4" name="Slide Number Placeholder 3"/>
          <p:cNvSpPr>
            <a:spLocks noGrp="1"/>
          </p:cNvSpPr>
          <p:nvPr>
            <p:ph type="sldNum" sz="quarter" idx="10"/>
          </p:nvPr>
        </p:nvSpPr>
        <p:spPr/>
        <p:txBody>
          <a:bodyPr/>
          <a:lstStyle/>
          <a:p>
            <a:fld id="{16B2E73B-77A1-4E3F-BC2D-DA00531DCB43}"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19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21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23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25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27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29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39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41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43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45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47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49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51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11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13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15</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51EAB-4D6F-4734-8B8C-9FDA0942EFA3}" type="slidenum">
              <a:rPr lang="en-US"/>
              <a:pPr/>
              <a:t>17</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AED8E-6EC6-4CB6-B33D-5647246F212C}" type="datetimeFigureOut">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CAED8E-6EC6-4CB6-B33D-5647246F212C}" type="datetimeFigureOut">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CAED8E-6EC6-4CB6-B33D-5647246F212C}" type="datetimeFigureOut">
              <a:rPr lang="en-US" smtClean="0"/>
              <a:pPr/>
              <a:t>6/6/2011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CAED8E-6EC6-4CB6-B33D-5647246F212C}" type="datetimeFigureOut">
              <a:rPr lang="en-US" smtClean="0"/>
              <a:pPr/>
              <a:t>6/6/2011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AED8E-6EC6-4CB6-B33D-5647246F212C}" type="datetimeFigureOut">
              <a:rPr lang="en-US" smtClean="0"/>
              <a:pPr/>
              <a:t>6/6/2011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AED8E-6EC6-4CB6-B33D-5647246F212C}" type="datetimeFigureOut">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AED8E-6EC6-4CB6-B33D-5647246F212C}" type="datetimeFigureOut">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9528E-A651-4303-B8BA-AB3640D97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AED8E-6EC6-4CB6-B33D-5647246F212C}" type="datetimeFigureOut">
              <a:rPr lang="en-US" smtClean="0"/>
              <a:pPr/>
              <a:t>6/6/2011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9528E-A651-4303-B8BA-AB3640D9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 Target="slide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 Target="slide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 Target="slide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 Target="slide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21.xml"/><Relationship Id="rId18" Type="http://schemas.openxmlformats.org/officeDocument/2006/relationships/slide" Target="slide31.xml"/><Relationship Id="rId26" Type="http://schemas.openxmlformats.org/officeDocument/2006/relationships/slide" Target="slide47.xml"/><Relationship Id="rId3" Type="http://schemas.openxmlformats.org/officeDocument/2006/relationships/notesSlide" Target="../notesSlides/notesSlide1.xml"/><Relationship Id="rId21"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9.xml"/><Relationship Id="rId17" Type="http://schemas.openxmlformats.org/officeDocument/2006/relationships/slide" Target="slide29.xml"/><Relationship Id="rId25" Type="http://schemas.openxmlformats.org/officeDocument/2006/relationships/slide" Target="slide45.xml"/><Relationship Id="rId2" Type="http://schemas.openxmlformats.org/officeDocument/2006/relationships/slideLayout" Target="../slideLayouts/slideLayout12.xml"/><Relationship Id="rId16" Type="http://schemas.openxmlformats.org/officeDocument/2006/relationships/slide" Target="slide27.xml"/><Relationship Id="rId20" Type="http://schemas.openxmlformats.org/officeDocument/2006/relationships/slide" Target="slide35.xml"/><Relationship Id="rId29" Type="http://schemas.openxmlformats.org/officeDocument/2006/relationships/slide" Target="slide54.xml"/><Relationship Id="rId1" Type="http://schemas.openxmlformats.org/officeDocument/2006/relationships/tags" Target="../tags/tag3.xml"/><Relationship Id="rId6" Type="http://schemas.openxmlformats.org/officeDocument/2006/relationships/slide" Target="slide7.xml"/><Relationship Id="rId11" Type="http://schemas.openxmlformats.org/officeDocument/2006/relationships/slide" Target="slide17.xml"/><Relationship Id="rId24" Type="http://schemas.openxmlformats.org/officeDocument/2006/relationships/slide" Target="slide43.xml"/><Relationship Id="rId5" Type="http://schemas.openxmlformats.org/officeDocument/2006/relationships/slide" Target="slide5.xml"/><Relationship Id="rId15" Type="http://schemas.openxmlformats.org/officeDocument/2006/relationships/slide" Target="slide25.xml"/><Relationship Id="rId23" Type="http://schemas.openxmlformats.org/officeDocument/2006/relationships/slide" Target="slide41.xml"/><Relationship Id="rId28" Type="http://schemas.openxmlformats.org/officeDocument/2006/relationships/slide" Target="slide51.xml"/><Relationship Id="rId10" Type="http://schemas.openxmlformats.org/officeDocument/2006/relationships/slide" Target="slide15.xml"/><Relationship Id="rId19" Type="http://schemas.openxmlformats.org/officeDocument/2006/relationships/slide" Target="slide33.xml"/><Relationship Id="rId4" Type="http://schemas.openxmlformats.org/officeDocument/2006/relationships/slide" Target="slide3.xml"/><Relationship Id="rId9" Type="http://schemas.openxmlformats.org/officeDocument/2006/relationships/slide" Target="slide13.xml"/><Relationship Id="rId14" Type="http://schemas.openxmlformats.org/officeDocument/2006/relationships/slide" Target="slide23.xml"/><Relationship Id="rId22" Type="http://schemas.openxmlformats.org/officeDocument/2006/relationships/slide" Target="slide39.xml"/><Relationship Id="rId27" Type="http://schemas.openxmlformats.org/officeDocument/2006/relationships/slide" Target="slide49.xml"/><Relationship Id="rId30" Type="http://schemas.openxmlformats.org/officeDocument/2006/relationships/slide" Target="slide5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 Target="slide2.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 Target="slide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 Target="slide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 Target="slide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 Target="slide2.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43.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 Target="slide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 Target="slide2.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slide" Target="slide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 Target="slide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5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2.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slide" Target="slide2.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slide" Target="slide2.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 Target="slide2.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65.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slide" Target="slide2.xml"/><Relationship Id="rId4" Type="http://schemas.openxmlformats.org/officeDocument/2006/relationships/image" Target="../media/image2.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69.xml"/><Relationship Id="rId4" Type="http://schemas.openxmlformats.org/officeDocument/2006/relationships/slide" Target="slide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7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71.xml"/><Relationship Id="rId4" Type="http://schemas.openxmlformats.org/officeDocument/2006/relationships/slide" Target="slide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7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73.xml"/><Relationship Id="rId4" Type="http://schemas.openxmlformats.org/officeDocument/2006/relationships/slide" Target="sl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 Target="slide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 Target="slide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err="1" smtClean="0">
                <a:solidFill>
                  <a:srgbClr val="FFFF00"/>
                </a:solidFill>
                <a:latin typeface="Showcard Gothic" pitchFamily="82" charset="0"/>
              </a:rPr>
              <a:t>Clickerdy</a:t>
            </a:r>
            <a:endParaRPr lang="en-US" sz="7200" dirty="0">
              <a:solidFill>
                <a:srgbClr val="FFFF00"/>
              </a:solidFill>
              <a:latin typeface="Showcard Gothic" pitchFamily="82"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p:cNvSpPr>
            <a:spLocks noGrp="1"/>
          </p:cNvSpPr>
          <p:nvPr>
            <p:ph type="title"/>
          </p:nvPr>
        </p:nvSpPr>
        <p:spPr>
          <a:xfrm>
            <a:off x="457200" y="274636"/>
            <a:ext cx="8229600" cy="1325563"/>
          </a:xfrm>
        </p:spPr>
        <p:txBody>
          <a:bodyPr>
            <a:normAutofit/>
          </a:bodyPr>
          <a:lstStyle/>
          <a:p>
            <a:endParaRPr lang="en-US" dirty="0">
              <a:solidFill>
                <a:srgbClr val="FFFF00"/>
              </a:solidFill>
            </a:endParaRPr>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To overrule and overlap each other.</a:t>
            </a:r>
          </a:p>
          <a:p>
            <a:pPr marL="514350" indent="-514350">
              <a:buFont typeface="Arial" pitchFamily="34" charset="0"/>
              <a:buAutoNum type="arabicPeriod"/>
            </a:pPr>
            <a:r>
              <a:rPr lang="en-US" dirty="0" smtClean="0">
                <a:solidFill>
                  <a:schemeClr val="bg1"/>
                </a:solidFill>
              </a:rPr>
              <a:t>To serve and teach us.</a:t>
            </a:r>
          </a:p>
          <a:p>
            <a:pPr marL="514350" indent="-514350">
              <a:buFont typeface="Arial" pitchFamily="34" charset="0"/>
              <a:buAutoNum type="arabicPeriod"/>
            </a:pPr>
            <a:r>
              <a:rPr lang="en-US" dirty="0" smtClean="0">
                <a:solidFill>
                  <a:schemeClr val="bg1"/>
                </a:solidFill>
              </a:rPr>
              <a:t>To describe set up and jobs.</a:t>
            </a:r>
          </a:p>
          <a:p>
            <a:pPr marL="514350" indent="-514350">
              <a:buFont typeface="Arial" pitchFamily="34" charset="0"/>
              <a:buAutoNum type="arabicPeriod"/>
            </a:pPr>
            <a:r>
              <a:rPr lang="en-US" dirty="0" smtClean="0">
                <a:solidFill>
                  <a:schemeClr val="bg1"/>
                </a:solidFill>
              </a:rPr>
              <a:t>None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E</a:t>
            </a:r>
            <a:r>
              <a:rPr lang="en-US" sz="4800" b="1" dirty="0"/>
              <a:t/>
            </a:r>
            <a:br>
              <a:rPr lang="en-US" sz="4800" b="1" dirty="0"/>
            </a:br>
            <a:r>
              <a:rPr lang="en-US" sz="4800" b="1" dirty="0"/>
              <a:t>200 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Name the three branches of government</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p:cNvSpPr>
            <a:spLocks noGrp="1"/>
          </p:cNvSpPr>
          <p:nvPr>
            <p:ph type="title"/>
          </p:nvPr>
        </p:nvSpPr>
        <p:spPr>
          <a:xfrm>
            <a:off x="457200" y="274636"/>
            <a:ext cx="8229600" cy="1401763"/>
          </a:xfrm>
        </p:spPr>
        <p:txBody>
          <a:bodyPr>
            <a:normAutofit/>
          </a:bodyPr>
          <a:lstStyle/>
          <a:p>
            <a:r>
              <a:rPr lang="en-US" dirty="0" smtClean="0">
                <a:solidFill>
                  <a:srgbClr val="FFFF00"/>
                </a:solidFill>
              </a:rPr>
              <a:t>.</a:t>
            </a:r>
            <a:endParaRPr lang="en-US" dirty="0">
              <a:solidFill>
                <a:srgbClr val="FFFF00"/>
              </a:solidFill>
            </a:endParaRPr>
          </a:p>
        </p:txBody>
      </p:sp>
      <p:sp>
        <p:nvSpPr>
          <p:cNvPr id="5" name="TextBox 4">
            <a:hlinkClick r:id="rId4"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8" name="Text Placeholder 7"/>
          <p:cNvSpPr>
            <a:spLocks noGrp="1"/>
          </p:cNvSpPr>
          <p:nvPr>
            <p:ph type="body" idx="1"/>
          </p:nvPr>
        </p:nvSpPr>
        <p:spPr>
          <a:xfrm>
            <a:off x="457200" y="2895601"/>
            <a:ext cx="8229600" cy="990600"/>
          </a:xfrm>
        </p:spPr>
        <p:txBody>
          <a:bodyPr/>
          <a:lstStyle/>
          <a:p>
            <a:r>
              <a:rPr lang="en-US" dirty="0" smtClean="0"/>
              <a:t>NO multiple choice – short answer</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solidFill>
                  <a:schemeClr val="bg1"/>
                </a:solidFill>
              </a:rPr>
              <a:t>Category A</a:t>
            </a:r>
            <a:r>
              <a:rPr lang="en-US" sz="4800" b="1" dirty="0">
                <a:solidFill>
                  <a:schemeClr val="bg1"/>
                </a:solidFill>
              </a:rPr>
              <a:t/>
            </a:r>
            <a:br>
              <a:rPr lang="en-US" sz="4800" b="1" dirty="0">
                <a:solidFill>
                  <a:schemeClr val="bg1"/>
                </a:solidFill>
              </a:rPr>
            </a:br>
            <a:r>
              <a:rPr lang="en-US" sz="4800" b="1" dirty="0" smtClean="0">
                <a:solidFill>
                  <a:schemeClr val="bg1"/>
                </a:solidFill>
              </a:rPr>
              <a:t>400 </a:t>
            </a:r>
            <a:r>
              <a:rPr lang="en-US" sz="4800" b="1" dirty="0">
                <a:solidFill>
                  <a:schemeClr val="bg1"/>
                </a:solidFill>
              </a:rPr>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Who works in the </a:t>
            </a:r>
            <a:r>
              <a:rPr lang="en-US" dirty="0" smtClean="0">
                <a:solidFill>
                  <a:srgbClr val="FFFF00"/>
                </a:solidFill>
              </a:rPr>
              <a:t>legislative branch?</a:t>
            </a:r>
            <a:endParaRPr lang="en-US" sz="3200" b="1" dirty="0">
              <a:solidFill>
                <a:srgbClr val="FFFF00"/>
              </a:solidFill>
              <a:cs typeface="Arial" charset="0"/>
            </a:endParaRPr>
          </a:p>
          <a:p>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6019800" cy="4267199"/>
          </a:xfrm>
        </p:spPr>
        <p:txBody>
          <a:bodyPr>
            <a:noAutofit/>
          </a:bodyPr>
          <a:lstStyle/>
          <a:p>
            <a:pPr marL="514350" indent="-514350">
              <a:buFont typeface="Arial" pitchFamily="34" charset="0"/>
              <a:buAutoNum type="arabicPeriod"/>
            </a:pPr>
            <a:r>
              <a:rPr lang="en-US" dirty="0" smtClean="0">
                <a:solidFill>
                  <a:schemeClr val="bg1"/>
                </a:solidFill>
              </a:rPr>
              <a:t>President</a:t>
            </a:r>
          </a:p>
          <a:p>
            <a:pPr marL="514350" indent="-514350">
              <a:buFont typeface="Arial" pitchFamily="34" charset="0"/>
              <a:buAutoNum type="arabicPeriod"/>
            </a:pPr>
            <a:r>
              <a:rPr lang="en-US" dirty="0" smtClean="0">
                <a:solidFill>
                  <a:schemeClr val="bg1"/>
                </a:solidFill>
              </a:rPr>
              <a:t>President and VP</a:t>
            </a:r>
          </a:p>
          <a:p>
            <a:pPr marL="514350" indent="-514350">
              <a:buFont typeface="Arial" pitchFamily="34" charset="0"/>
              <a:buAutoNum type="arabicPeriod"/>
            </a:pPr>
            <a:r>
              <a:rPr lang="en-US" dirty="0" smtClean="0">
                <a:solidFill>
                  <a:schemeClr val="bg1"/>
                </a:solidFill>
              </a:rPr>
              <a:t>Supreme court</a:t>
            </a:r>
          </a:p>
          <a:p>
            <a:pPr marL="514350" indent="-514350">
              <a:buFont typeface="Arial" pitchFamily="34" charset="0"/>
              <a:buAutoNum type="arabicPeriod"/>
            </a:pPr>
            <a:r>
              <a:rPr lang="en-US" dirty="0" smtClean="0">
                <a:solidFill>
                  <a:schemeClr val="bg1"/>
                </a:solidFill>
              </a:rPr>
              <a:t>Congress (house and senate)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B</a:t>
            </a:r>
            <a:r>
              <a:rPr lang="en-US" sz="4800" b="1" dirty="0"/>
              <a:t/>
            </a:r>
            <a:br>
              <a:rPr lang="en-US" sz="4800" b="1" dirty="0"/>
            </a:br>
            <a:r>
              <a:rPr lang="en-US" sz="4800" b="1" dirty="0" smtClean="0"/>
              <a:t>400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Who works in the executive branch?</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President and VP</a:t>
            </a:r>
          </a:p>
          <a:p>
            <a:pPr marL="514350" indent="-514350">
              <a:buFont typeface="Arial" pitchFamily="34" charset="0"/>
              <a:buAutoNum type="arabicPeriod"/>
            </a:pPr>
            <a:r>
              <a:rPr lang="en-US" dirty="0" smtClean="0">
                <a:solidFill>
                  <a:schemeClr val="bg1"/>
                </a:solidFill>
              </a:rPr>
              <a:t>Congress</a:t>
            </a:r>
          </a:p>
          <a:p>
            <a:pPr marL="514350" indent="-514350">
              <a:buFont typeface="Arial" pitchFamily="34" charset="0"/>
              <a:buAutoNum type="arabicPeriod"/>
            </a:pPr>
            <a:r>
              <a:rPr lang="en-US" dirty="0" smtClean="0">
                <a:solidFill>
                  <a:schemeClr val="bg1"/>
                </a:solidFill>
              </a:rPr>
              <a:t>House</a:t>
            </a:r>
          </a:p>
          <a:p>
            <a:pPr marL="514350" indent="-514350">
              <a:buFont typeface="Arial" pitchFamily="34" charset="0"/>
              <a:buAutoNum type="arabicPeriod"/>
            </a:pPr>
            <a:r>
              <a:rPr lang="en-US" dirty="0" smtClean="0">
                <a:solidFill>
                  <a:schemeClr val="bg1"/>
                </a:solidFill>
              </a:rPr>
              <a:t>Supreme Court</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C</a:t>
            </a:r>
            <a:r>
              <a:rPr lang="en-US" sz="4800" b="1" dirty="0"/>
              <a:t/>
            </a:r>
            <a:br>
              <a:rPr lang="en-US" sz="4800" b="1" dirty="0"/>
            </a:br>
            <a:r>
              <a:rPr lang="en-US" sz="4800" b="1" dirty="0" smtClean="0"/>
              <a:t>400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Who works in the judicial branch?</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President and VP</a:t>
            </a:r>
          </a:p>
          <a:p>
            <a:pPr marL="514350" indent="-514350">
              <a:buFont typeface="Arial" pitchFamily="34" charset="0"/>
              <a:buAutoNum type="arabicPeriod"/>
            </a:pPr>
            <a:r>
              <a:rPr lang="en-US" dirty="0" smtClean="0">
                <a:solidFill>
                  <a:schemeClr val="bg1"/>
                </a:solidFill>
              </a:rPr>
              <a:t>Supreme Court</a:t>
            </a:r>
          </a:p>
          <a:p>
            <a:pPr marL="514350" indent="-514350">
              <a:buFont typeface="Arial" pitchFamily="34" charset="0"/>
              <a:buAutoNum type="arabicPeriod"/>
            </a:pPr>
            <a:r>
              <a:rPr lang="en-US" dirty="0" smtClean="0">
                <a:solidFill>
                  <a:schemeClr val="bg1"/>
                </a:solidFill>
              </a:rPr>
              <a:t>Congress</a:t>
            </a:r>
          </a:p>
          <a:p>
            <a:pPr marL="514350" indent="-514350">
              <a:buFont typeface="Arial" pitchFamily="34" charset="0"/>
              <a:buAutoNum type="arabicPeriod"/>
            </a:pPr>
            <a:r>
              <a:rPr lang="en-US" dirty="0" smtClean="0">
                <a:solidFill>
                  <a:schemeClr val="bg1"/>
                </a:solidFill>
              </a:rPr>
              <a:t>Senate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D</a:t>
            </a:r>
            <a:r>
              <a:rPr lang="en-US" sz="4800" b="1" dirty="0"/>
              <a:t/>
            </a:r>
            <a:br>
              <a:rPr lang="en-US" sz="4800" b="1" dirty="0"/>
            </a:br>
            <a:r>
              <a:rPr lang="en-US" sz="4800" b="1" dirty="0" smtClean="0"/>
              <a:t>400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Creating 3 branches was done so that no person or group has too much power. The term for this is…</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Oval 72"/>
          <p:cNvSpPr/>
          <p:nvPr/>
        </p:nvSpPr>
        <p:spPr>
          <a:xfrm>
            <a:off x="5323114" y="6096000"/>
            <a:ext cx="1230086" cy="609600"/>
          </a:xfrm>
          <a:prstGeom prst="ellipse">
            <a:avLst/>
          </a:prstGeom>
          <a:solidFill>
            <a:schemeClr val="tx2">
              <a:lumMod val="5000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1143002"/>
            <a:ext cx="8305800" cy="1066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1"/>
          <p:cNvSpPr>
            <a:spLocks noGrp="1"/>
          </p:cNvSpPr>
          <p:nvPr>
            <p:ph type="title"/>
          </p:nvPr>
        </p:nvSpPr>
        <p:spPr>
          <a:xfrm>
            <a:off x="457200" y="274638"/>
            <a:ext cx="8229600" cy="792162"/>
          </a:xfrm>
        </p:spPr>
        <p:txBody>
          <a:bodyPr/>
          <a:lstStyle/>
          <a:p>
            <a:r>
              <a:rPr lang="en-US" dirty="0" err="1" smtClean="0">
                <a:solidFill>
                  <a:srgbClr val="FFFF00"/>
                </a:solidFill>
                <a:latin typeface="Showcard Gothic" pitchFamily="82" charset="0"/>
              </a:rPr>
              <a:t>Clickerdy</a:t>
            </a:r>
            <a:endParaRPr lang="en-US" dirty="0">
              <a:solidFill>
                <a:srgbClr val="FFFF00"/>
              </a:solidFill>
              <a:latin typeface="Showcard Gothic" pitchFamily="82" charset="0"/>
            </a:endParaRPr>
          </a:p>
        </p:txBody>
      </p:sp>
      <p:sp>
        <p:nvSpPr>
          <p:cNvPr id="7" name="Rectangle 6"/>
          <p:cNvSpPr/>
          <p:nvPr/>
        </p:nvSpPr>
        <p:spPr>
          <a:xfrm>
            <a:off x="457200" y="2209802"/>
            <a:ext cx="8305800" cy="3810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p:nvSpPr>
        <p:spPr>
          <a:xfrm>
            <a:off x="457200" y="1143002"/>
            <a:ext cx="8305800" cy="4876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57200" y="2208214"/>
            <a:ext cx="8305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295006" y="3581802"/>
            <a:ext cx="4877594" cy="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71801" y="3581402"/>
            <a:ext cx="4876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648200" y="3581402"/>
            <a:ext cx="4876801"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381000" y="3581400"/>
            <a:ext cx="4876801" cy="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2970214"/>
            <a:ext cx="8305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3732214"/>
            <a:ext cx="8305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7200" y="4495802"/>
            <a:ext cx="8305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57200" y="5257802"/>
            <a:ext cx="83058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3400" y="1504892"/>
            <a:ext cx="1447800" cy="400110"/>
          </a:xfrm>
          <a:prstGeom prst="rect">
            <a:avLst/>
          </a:prstGeom>
          <a:noFill/>
        </p:spPr>
        <p:txBody>
          <a:bodyPr wrap="square" rtlCol="0">
            <a:spAutoFit/>
          </a:bodyPr>
          <a:lstStyle/>
          <a:p>
            <a:pPr algn="ctr"/>
            <a:r>
              <a:rPr lang="en-US" sz="2000" dirty="0" smtClean="0">
                <a:solidFill>
                  <a:srgbClr val="FFFF00"/>
                </a:solidFill>
                <a:effectLst>
                  <a:outerShdw blurRad="38100" dist="38100" dir="2700000" algn="tl">
                    <a:srgbClr val="000000">
                      <a:alpha val="43137"/>
                    </a:srgbClr>
                  </a:outerShdw>
                </a:effectLst>
              </a:rPr>
              <a:t>Category A</a:t>
            </a:r>
            <a:endParaRPr lang="en-US" sz="2000" dirty="0">
              <a:solidFill>
                <a:srgbClr val="FFFF00"/>
              </a:solidFill>
              <a:effectLst>
                <a:outerShdw blurRad="38100" dist="38100" dir="2700000" algn="tl">
                  <a:srgbClr val="000000">
                    <a:alpha val="43137"/>
                  </a:srgbClr>
                </a:outerShdw>
              </a:effectLst>
            </a:endParaRPr>
          </a:p>
        </p:txBody>
      </p:sp>
      <p:sp>
        <p:nvSpPr>
          <p:cNvPr id="22" name="TextBox 21"/>
          <p:cNvSpPr txBox="1"/>
          <p:nvPr/>
        </p:nvSpPr>
        <p:spPr>
          <a:xfrm>
            <a:off x="2133600" y="1504892"/>
            <a:ext cx="1447800" cy="400110"/>
          </a:xfrm>
          <a:prstGeom prst="rect">
            <a:avLst/>
          </a:prstGeom>
          <a:noFill/>
        </p:spPr>
        <p:txBody>
          <a:bodyPr wrap="square" rtlCol="0">
            <a:spAutoFit/>
          </a:bodyPr>
          <a:lstStyle/>
          <a:p>
            <a:pPr algn="ctr"/>
            <a:r>
              <a:rPr lang="en-US" sz="2000" dirty="0" smtClean="0">
                <a:solidFill>
                  <a:srgbClr val="FFFF00"/>
                </a:solidFill>
                <a:effectLst>
                  <a:outerShdw blurRad="38100" dist="38100" dir="2700000" algn="tl">
                    <a:srgbClr val="000000">
                      <a:alpha val="43137"/>
                    </a:srgbClr>
                  </a:outerShdw>
                </a:effectLst>
              </a:rPr>
              <a:t>Category B</a:t>
            </a:r>
            <a:endParaRPr lang="en-US" sz="2000" dirty="0">
              <a:solidFill>
                <a:srgbClr val="FFFF00"/>
              </a:solidFill>
              <a:effectLst>
                <a:outerShdw blurRad="38100" dist="38100" dir="2700000" algn="tl">
                  <a:srgbClr val="000000">
                    <a:alpha val="43137"/>
                  </a:srgbClr>
                </a:outerShdw>
              </a:effectLst>
            </a:endParaRPr>
          </a:p>
        </p:txBody>
      </p:sp>
      <p:sp>
        <p:nvSpPr>
          <p:cNvPr id="23" name="TextBox 22"/>
          <p:cNvSpPr txBox="1"/>
          <p:nvPr/>
        </p:nvSpPr>
        <p:spPr>
          <a:xfrm>
            <a:off x="3810000" y="1504892"/>
            <a:ext cx="1447800" cy="400110"/>
          </a:xfrm>
          <a:prstGeom prst="rect">
            <a:avLst/>
          </a:prstGeom>
          <a:noFill/>
        </p:spPr>
        <p:txBody>
          <a:bodyPr wrap="square" rtlCol="0">
            <a:spAutoFit/>
          </a:bodyPr>
          <a:lstStyle/>
          <a:p>
            <a:pPr algn="ctr"/>
            <a:r>
              <a:rPr lang="en-US" sz="2000" dirty="0" smtClean="0">
                <a:solidFill>
                  <a:srgbClr val="FFFF00"/>
                </a:solidFill>
                <a:effectLst>
                  <a:outerShdw blurRad="38100" dist="38100" dir="2700000" algn="tl">
                    <a:srgbClr val="000000">
                      <a:alpha val="43137"/>
                    </a:srgbClr>
                  </a:outerShdw>
                </a:effectLst>
              </a:rPr>
              <a:t>Category C</a:t>
            </a:r>
            <a:endParaRPr lang="en-US" sz="2000" dirty="0">
              <a:solidFill>
                <a:srgbClr val="FFFF00"/>
              </a:solidFill>
              <a:effectLst>
                <a:outerShdw blurRad="38100" dist="38100" dir="2700000" algn="tl">
                  <a:srgbClr val="000000">
                    <a:alpha val="43137"/>
                  </a:srgbClr>
                </a:outerShdw>
              </a:effectLst>
            </a:endParaRPr>
          </a:p>
        </p:txBody>
      </p:sp>
      <p:sp>
        <p:nvSpPr>
          <p:cNvPr id="24" name="TextBox 23"/>
          <p:cNvSpPr txBox="1"/>
          <p:nvPr/>
        </p:nvSpPr>
        <p:spPr>
          <a:xfrm>
            <a:off x="5486400" y="1504892"/>
            <a:ext cx="1447800" cy="400110"/>
          </a:xfrm>
          <a:prstGeom prst="rect">
            <a:avLst/>
          </a:prstGeom>
          <a:noFill/>
        </p:spPr>
        <p:txBody>
          <a:bodyPr wrap="square" rtlCol="0">
            <a:spAutoFit/>
          </a:bodyPr>
          <a:lstStyle/>
          <a:p>
            <a:pPr algn="ctr"/>
            <a:r>
              <a:rPr lang="en-US" sz="2000" dirty="0" smtClean="0">
                <a:solidFill>
                  <a:srgbClr val="FFFF00"/>
                </a:solidFill>
                <a:effectLst>
                  <a:outerShdw blurRad="38100" dist="38100" dir="2700000" algn="tl">
                    <a:srgbClr val="000000">
                      <a:alpha val="43137"/>
                    </a:srgbClr>
                  </a:outerShdw>
                </a:effectLst>
              </a:rPr>
              <a:t>Category D</a:t>
            </a:r>
            <a:endParaRPr lang="en-US" sz="2000" dirty="0">
              <a:solidFill>
                <a:srgbClr val="FFFF00"/>
              </a:solidFill>
              <a:effectLst>
                <a:outerShdw blurRad="38100" dist="38100" dir="2700000" algn="tl">
                  <a:srgbClr val="000000">
                    <a:alpha val="43137"/>
                  </a:srgbClr>
                </a:outerShdw>
              </a:effectLst>
            </a:endParaRPr>
          </a:p>
        </p:txBody>
      </p:sp>
      <p:sp>
        <p:nvSpPr>
          <p:cNvPr id="25" name="TextBox 24"/>
          <p:cNvSpPr txBox="1"/>
          <p:nvPr/>
        </p:nvSpPr>
        <p:spPr>
          <a:xfrm>
            <a:off x="7162800" y="1504892"/>
            <a:ext cx="1447800" cy="400110"/>
          </a:xfrm>
          <a:prstGeom prst="rect">
            <a:avLst/>
          </a:prstGeom>
          <a:noFill/>
        </p:spPr>
        <p:txBody>
          <a:bodyPr wrap="square" rtlCol="0">
            <a:spAutoFit/>
          </a:bodyPr>
          <a:lstStyle/>
          <a:p>
            <a:pPr algn="ctr"/>
            <a:r>
              <a:rPr lang="en-US" sz="2000" dirty="0" smtClean="0">
                <a:solidFill>
                  <a:srgbClr val="FFFF00"/>
                </a:solidFill>
                <a:effectLst>
                  <a:outerShdw blurRad="38100" dist="38100" dir="2700000" algn="tl">
                    <a:srgbClr val="000000">
                      <a:alpha val="43137"/>
                    </a:srgbClr>
                  </a:outerShdw>
                </a:effectLst>
              </a:rPr>
              <a:t>Category E</a:t>
            </a:r>
            <a:endParaRPr lang="en-US" sz="2000" dirty="0">
              <a:solidFill>
                <a:srgbClr val="FFFF00"/>
              </a:solidFill>
              <a:effectLst>
                <a:outerShdw blurRad="38100" dist="38100" dir="2700000" algn="tl">
                  <a:srgbClr val="000000">
                    <a:alpha val="43137"/>
                  </a:srgbClr>
                </a:outerShdw>
              </a:effectLst>
            </a:endParaRPr>
          </a:p>
        </p:txBody>
      </p:sp>
      <p:sp>
        <p:nvSpPr>
          <p:cNvPr id="26" name="TextBox 25"/>
          <p:cNvSpPr txBox="1"/>
          <p:nvPr/>
        </p:nvSpPr>
        <p:spPr>
          <a:xfrm>
            <a:off x="609600" y="2357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4" action="ppaction://hlinksldjump"/>
              </a:rPr>
              <a:t>$200</a:t>
            </a:r>
            <a:endParaRPr lang="en-US" sz="2400" dirty="0">
              <a:solidFill>
                <a:schemeClr val="accent1">
                  <a:lumMod val="20000"/>
                  <a:lumOff val="80000"/>
                </a:schemeClr>
              </a:solidFill>
            </a:endParaRPr>
          </a:p>
        </p:txBody>
      </p:sp>
      <p:sp>
        <p:nvSpPr>
          <p:cNvPr id="27" name="TextBox 26"/>
          <p:cNvSpPr txBox="1"/>
          <p:nvPr/>
        </p:nvSpPr>
        <p:spPr>
          <a:xfrm>
            <a:off x="2286000" y="2357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5" action="ppaction://hlinksldjump"/>
              </a:rPr>
              <a:t>$200</a:t>
            </a:r>
            <a:endParaRPr lang="en-US" sz="2400" dirty="0">
              <a:solidFill>
                <a:schemeClr val="accent1">
                  <a:lumMod val="20000"/>
                  <a:lumOff val="80000"/>
                </a:schemeClr>
              </a:solidFill>
            </a:endParaRPr>
          </a:p>
        </p:txBody>
      </p:sp>
      <p:sp>
        <p:nvSpPr>
          <p:cNvPr id="28" name="TextBox 27"/>
          <p:cNvSpPr txBox="1"/>
          <p:nvPr/>
        </p:nvSpPr>
        <p:spPr>
          <a:xfrm>
            <a:off x="3962400" y="2357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6" action="ppaction://hlinksldjump"/>
              </a:rPr>
              <a:t>$200</a:t>
            </a:r>
            <a:endParaRPr lang="en-US" sz="2400" dirty="0">
              <a:solidFill>
                <a:schemeClr val="accent1">
                  <a:lumMod val="20000"/>
                  <a:lumOff val="80000"/>
                </a:schemeClr>
              </a:solidFill>
            </a:endParaRPr>
          </a:p>
        </p:txBody>
      </p:sp>
      <p:sp>
        <p:nvSpPr>
          <p:cNvPr id="29" name="TextBox 28"/>
          <p:cNvSpPr txBox="1"/>
          <p:nvPr/>
        </p:nvSpPr>
        <p:spPr>
          <a:xfrm>
            <a:off x="5638800" y="2357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7" action="ppaction://hlinksldjump"/>
              </a:rPr>
              <a:t>$200</a:t>
            </a:r>
            <a:endParaRPr lang="en-US" sz="2400" dirty="0">
              <a:solidFill>
                <a:schemeClr val="accent1">
                  <a:lumMod val="20000"/>
                  <a:lumOff val="80000"/>
                </a:schemeClr>
              </a:solidFill>
            </a:endParaRPr>
          </a:p>
        </p:txBody>
      </p:sp>
      <p:sp>
        <p:nvSpPr>
          <p:cNvPr id="30" name="TextBox 29"/>
          <p:cNvSpPr txBox="1"/>
          <p:nvPr/>
        </p:nvSpPr>
        <p:spPr>
          <a:xfrm>
            <a:off x="7315200" y="2357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8" action="ppaction://hlinksldjump"/>
              </a:rPr>
              <a:t>$200</a:t>
            </a:r>
            <a:endParaRPr lang="en-US" sz="2400" dirty="0">
              <a:solidFill>
                <a:schemeClr val="accent1">
                  <a:lumMod val="20000"/>
                  <a:lumOff val="80000"/>
                </a:schemeClr>
              </a:solidFill>
            </a:endParaRPr>
          </a:p>
        </p:txBody>
      </p:sp>
      <p:sp>
        <p:nvSpPr>
          <p:cNvPr id="31" name="TextBox 30"/>
          <p:cNvSpPr txBox="1"/>
          <p:nvPr/>
        </p:nvSpPr>
        <p:spPr>
          <a:xfrm>
            <a:off x="609600" y="3119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9" action="ppaction://hlinksldjump"/>
              </a:rPr>
              <a:t>$400</a:t>
            </a:r>
            <a:endParaRPr lang="en-US" sz="2400" dirty="0">
              <a:solidFill>
                <a:schemeClr val="accent1">
                  <a:lumMod val="20000"/>
                  <a:lumOff val="80000"/>
                </a:schemeClr>
              </a:solidFill>
            </a:endParaRPr>
          </a:p>
        </p:txBody>
      </p:sp>
      <p:sp>
        <p:nvSpPr>
          <p:cNvPr id="32" name="TextBox 31"/>
          <p:cNvSpPr txBox="1"/>
          <p:nvPr/>
        </p:nvSpPr>
        <p:spPr>
          <a:xfrm>
            <a:off x="2286000" y="3119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0" action="ppaction://hlinksldjump"/>
              </a:rPr>
              <a:t>$400</a:t>
            </a:r>
            <a:endParaRPr lang="en-US" sz="2400" dirty="0">
              <a:solidFill>
                <a:schemeClr val="accent1">
                  <a:lumMod val="20000"/>
                  <a:lumOff val="80000"/>
                </a:schemeClr>
              </a:solidFill>
            </a:endParaRPr>
          </a:p>
        </p:txBody>
      </p:sp>
      <p:sp>
        <p:nvSpPr>
          <p:cNvPr id="33" name="TextBox 32"/>
          <p:cNvSpPr txBox="1"/>
          <p:nvPr/>
        </p:nvSpPr>
        <p:spPr>
          <a:xfrm>
            <a:off x="3962400" y="3119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1" action="ppaction://hlinksldjump"/>
              </a:rPr>
              <a:t>$400</a:t>
            </a:r>
            <a:endParaRPr lang="en-US" sz="2400" dirty="0">
              <a:solidFill>
                <a:schemeClr val="accent1">
                  <a:lumMod val="20000"/>
                  <a:lumOff val="80000"/>
                </a:schemeClr>
              </a:solidFill>
            </a:endParaRPr>
          </a:p>
        </p:txBody>
      </p:sp>
      <p:sp>
        <p:nvSpPr>
          <p:cNvPr id="34" name="TextBox 33"/>
          <p:cNvSpPr txBox="1"/>
          <p:nvPr/>
        </p:nvSpPr>
        <p:spPr>
          <a:xfrm>
            <a:off x="5638800" y="3119737"/>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2" action="ppaction://hlinksldjump"/>
              </a:rPr>
              <a:t>$400</a:t>
            </a:r>
            <a:endParaRPr lang="en-US" sz="2400" dirty="0">
              <a:solidFill>
                <a:schemeClr val="accent1">
                  <a:lumMod val="20000"/>
                  <a:lumOff val="80000"/>
                </a:schemeClr>
              </a:solidFill>
            </a:endParaRPr>
          </a:p>
        </p:txBody>
      </p:sp>
      <p:sp>
        <p:nvSpPr>
          <p:cNvPr id="35" name="TextBox 34"/>
          <p:cNvSpPr txBox="1"/>
          <p:nvPr/>
        </p:nvSpPr>
        <p:spPr>
          <a:xfrm>
            <a:off x="7315200" y="311527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3" action="ppaction://hlinksldjump"/>
              </a:rPr>
              <a:t>$400</a:t>
            </a:r>
            <a:endParaRPr lang="en-US" sz="2400" dirty="0">
              <a:solidFill>
                <a:schemeClr val="accent1">
                  <a:lumMod val="20000"/>
                  <a:lumOff val="80000"/>
                </a:schemeClr>
              </a:solidFill>
            </a:endParaRPr>
          </a:p>
        </p:txBody>
      </p:sp>
      <p:sp>
        <p:nvSpPr>
          <p:cNvPr id="36" name="TextBox 35"/>
          <p:cNvSpPr txBox="1"/>
          <p:nvPr/>
        </p:nvSpPr>
        <p:spPr>
          <a:xfrm>
            <a:off x="609600" y="3886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4" action="ppaction://hlinksldjump"/>
              </a:rPr>
              <a:t>$600</a:t>
            </a:r>
            <a:endParaRPr lang="en-US" sz="2400" dirty="0">
              <a:solidFill>
                <a:schemeClr val="accent1">
                  <a:lumMod val="20000"/>
                  <a:lumOff val="80000"/>
                </a:schemeClr>
              </a:solidFill>
            </a:endParaRPr>
          </a:p>
        </p:txBody>
      </p:sp>
      <p:sp>
        <p:nvSpPr>
          <p:cNvPr id="37" name="TextBox 36"/>
          <p:cNvSpPr txBox="1"/>
          <p:nvPr/>
        </p:nvSpPr>
        <p:spPr>
          <a:xfrm>
            <a:off x="2286000" y="3886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5" action="ppaction://hlinksldjump"/>
              </a:rPr>
              <a:t>$600</a:t>
            </a:r>
            <a:endParaRPr lang="en-US" sz="2400" dirty="0">
              <a:solidFill>
                <a:schemeClr val="accent1">
                  <a:lumMod val="20000"/>
                  <a:lumOff val="80000"/>
                </a:schemeClr>
              </a:solidFill>
            </a:endParaRPr>
          </a:p>
        </p:txBody>
      </p:sp>
      <p:sp>
        <p:nvSpPr>
          <p:cNvPr id="38" name="TextBox 37"/>
          <p:cNvSpPr txBox="1"/>
          <p:nvPr/>
        </p:nvSpPr>
        <p:spPr>
          <a:xfrm>
            <a:off x="3962400" y="3886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6" action="ppaction://hlinksldjump"/>
              </a:rPr>
              <a:t>$600</a:t>
            </a:r>
            <a:endParaRPr lang="en-US" sz="2400" dirty="0">
              <a:solidFill>
                <a:schemeClr val="accent1">
                  <a:lumMod val="20000"/>
                  <a:lumOff val="80000"/>
                </a:schemeClr>
              </a:solidFill>
            </a:endParaRPr>
          </a:p>
        </p:txBody>
      </p:sp>
      <p:sp>
        <p:nvSpPr>
          <p:cNvPr id="39" name="TextBox 38"/>
          <p:cNvSpPr txBox="1"/>
          <p:nvPr/>
        </p:nvSpPr>
        <p:spPr>
          <a:xfrm>
            <a:off x="5638800" y="3886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7" action="ppaction://hlinksldjump"/>
              </a:rPr>
              <a:t>$600</a:t>
            </a:r>
            <a:endParaRPr lang="en-US" sz="2400" dirty="0">
              <a:solidFill>
                <a:schemeClr val="accent1">
                  <a:lumMod val="20000"/>
                  <a:lumOff val="80000"/>
                </a:schemeClr>
              </a:solidFill>
            </a:endParaRPr>
          </a:p>
        </p:txBody>
      </p:sp>
      <p:sp>
        <p:nvSpPr>
          <p:cNvPr id="40" name="TextBox 39"/>
          <p:cNvSpPr txBox="1"/>
          <p:nvPr/>
        </p:nvSpPr>
        <p:spPr>
          <a:xfrm>
            <a:off x="7315200" y="3886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8" action="ppaction://hlinksldjump"/>
              </a:rPr>
              <a:t>$600</a:t>
            </a:r>
            <a:endParaRPr lang="en-US" sz="2400" dirty="0">
              <a:solidFill>
                <a:schemeClr val="accent1">
                  <a:lumMod val="20000"/>
                  <a:lumOff val="80000"/>
                </a:schemeClr>
              </a:solidFill>
            </a:endParaRPr>
          </a:p>
        </p:txBody>
      </p:sp>
      <p:sp>
        <p:nvSpPr>
          <p:cNvPr id="41" name="TextBox 40"/>
          <p:cNvSpPr txBox="1"/>
          <p:nvPr/>
        </p:nvSpPr>
        <p:spPr>
          <a:xfrm>
            <a:off x="609600" y="4648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19" action="ppaction://hlinksldjump"/>
              </a:rPr>
              <a:t>$800</a:t>
            </a:r>
            <a:endParaRPr lang="en-US" sz="2400" dirty="0">
              <a:solidFill>
                <a:schemeClr val="accent1">
                  <a:lumMod val="20000"/>
                  <a:lumOff val="80000"/>
                </a:schemeClr>
              </a:solidFill>
            </a:endParaRPr>
          </a:p>
        </p:txBody>
      </p:sp>
      <p:sp>
        <p:nvSpPr>
          <p:cNvPr id="42" name="TextBox 41"/>
          <p:cNvSpPr txBox="1"/>
          <p:nvPr/>
        </p:nvSpPr>
        <p:spPr>
          <a:xfrm>
            <a:off x="2286000" y="4648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0" action="ppaction://hlinksldjump"/>
              </a:rPr>
              <a:t>$800</a:t>
            </a:r>
            <a:endParaRPr lang="en-US" sz="2400" dirty="0">
              <a:solidFill>
                <a:schemeClr val="accent1">
                  <a:lumMod val="20000"/>
                  <a:lumOff val="80000"/>
                </a:schemeClr>
              </a:solidFill>
            </a:endParaRPr>
          </a:p>
        </p:txBody>
      </p:sp>
      <p:sp>
        <p:nvSpPr>
          <p:cNvPr id="43" name="TextBox 42"/>
          <p:cNvSpPr txBox="1"/>
          <p:nvPr/>
        </p:nvSpPr>
        <p:spPr>
          <a:xfrm>
            <a:off x="3962400" y="4648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1" action="ppaction://hlinksldjump"/>
              </a:rPr>
              <a:t>$800</a:t>
            </a:r>
            <a:endParaRPr lang="en-US" sz="2400" dirty="0">
              <a:solidFill>
                <a:schemeClr val="accent1">
                  <a:lumMod val="20000"/>
                  <a:lumOff val="80000"/>
                </a:schemeClr>
              </a:solidFill>
            </a:endParaRPr>
          </a:p>
        </p:txBody>
      </p:sp>
      <p:sp>
        <p:nvSpPr>
          <p:cNvPr id="44" name="TextBox 43"/>
          <p:cNvSpPr txBox="1"/>
          <p:nvPr/>
        </p:nvSpPr>
        <p:spPr>
          <a:xfrm>
            <a:off x="5638800" y="4648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2" action="ppaction://hlinksldjump"/>
              </a:rPr>
              <a:t>$800</a:t>
            </a:r>
            <a:endParaRPr lang="en-US" sz="2400" dirty="0">
              <a:solidFill>
                <a:schemeClr val="accent1">
                  <a:lumMod val="20000"/>
                  <a:lumOff val="80000"/>
                </a:schemeClr>
              </a:solidFill>
            </a:endParaRPr>
          </a:p>
        </p:txBody>
      </p:sp>
      <p:sp>
        <p:nvSpPr>
          <p:cNvPr id="45" name="TextBox 44"/>
          <p:cNvSpPr txBox="1"/>
          <p:nvPr/>
        </p:nvSpPr>
        <p:spPr>
          <a:xfrm>
            <a:off x="7315200" y="4648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3" action="ppaction://hlinksldjump"/>
              </a:rPr>
              <a:t>$800</a:t>
            </a:r>
            <a:endParaRPr lang="en-US" sz="2400" dirty="0">
              <a:solidFill>
                <a:schemeClr val="accent1">
                  <a:lumMod val="20000"/>
                  <a:lumOff val="80000"/>
                </a:schemeClr>
              </a:solidFill>
            </a:endParaRPr>
          </a:p>
        </p:txBody>
      </p:sp>
      <p:sp>
        <p:nvSpPr>
          <p:cNvPr id="46" name="TextBox 45"/>
          <p:cNvSpPr txBox="1"/>
          <p:nvPr/>
        </p:nvSpPr>
        <p:spPr>
          <a:xfrm>
            <a:off x="609600" y="5410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4" action="ppaction://hlinksldjump"/>
              </a:rPr>
              <a:t>$1000</a:t>
            </a:r>
            <a:endParaRPr lang="en-US" sz="2400" dirty="0">
              <a:solidFill>
                <a:schemeClr val="accent1">
                  <a:lumMod val="20000"/>
                  <a:lumOff val="80000"/>
                </a:schemeClr>
              </a:solidFill>
            </a:endParaRPr>
          </a:p>
        </p:txBody>
      </p:sp>
      <p:sp>
        <p:nvSpPr>
          <p:cNvPr id="47" name="TextBox 46"/>
          <p:cNvSpPr txBox="1"/>
          <p:nvPr/>
        </p:nvSpPr>
        <p:spPr>
          <a:xfrm>
            <a:off x="2286000" y="5410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5" action="ppaction://hlinksldjump"/>
              </a:rPr>
              <a:t>$1000</a:t>
            </a:r>
            <a:endParaRPr lang="en-US" sz="2400" dirty="0">
              <a:solidFill>
                <a:schemeClr val="accent1">
                  <a:lumMod val="20000"/>
                  <a:lumOff val="80000"/>
                </a:schemeClr>
              </a:solidFill>
            </a:endParaRPr>
          </a:p>
        </p:txBody>
      </p:sp>
      <p:sp>
        <p:nvSpPr>
          <p:cNvPr id="48" name="TextBox 47"/>
          <p:cNvSpPr txBox="1"/>
          <p:nvPr/>
        </p:nvSpPr>
        <p:spPr>
          <a:xfrm>
            <a:off x="3962400" y="5410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6" action="ppaction://hlinksldjump"/>
              </a:rPr>
              <a:t>$1000</a:t>
            </a:r>
            <a:endParaRPr lang="en-US" sz="2400" dirty="0">
              <a:solidFill>
                <a:schemeClr val="accent1">
                  <a:lumMod val="20000"/>
                  <a:lumOff val="80000"/>
                </a:schemeClr>
              </a:solidFill>
            </a:endParaRPr>
          </a:p>
        </p:txBody>
      </p:sp>
      <p:sp>
        <p:nvSpPr>
          <p:cNvPr id="49" name="TextBox 48"/>
          <p:cNvSpPr txBox="1"/>
          <p:nvPr/>
        </p:nvSpPr>
        <p:spPr>
          <a:xfrm>
            <a:off x="5638800" y="5410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7" action="ppaction://hlinksldjump"/>
              </a:rPr>
              <a:t>$1000</a:t>
            </a:r>
            <a:endParaRPr lang="en-US" sz="2400" dirty="0">
              <a:solidFill>
                <a:schemeClr val="accent1">
                  <a:lumMod val="20000"/>
                  <a:lumOff val="80000"/>
                </a:schemeClr>
              </a:solidFill>
            </a:endParaRPr>
          </a:p>
        </p:txBody>
      </p:sp>
      <p:sp>
        <p:nvSpPr>
          <p:cNvPr id="50" name="TextBox 49"/>
          <p:cNvSpPr txBox="1"/>
          <p:nvPr/>
        </p:nvSpPr>
        <p:spPr>
          <a:xfrm>
            <a:off x="7315200" y="5410202"/>
            <a:ext cx="1219200" cy="461665"/>
          </a:xfrm>
          <a:prstGeom prst="rect">
            <a:avLst/>
          </a:prstGeom>
          <a:noFill/>
        </p:spPr>
        <p:txBody>
          <a:bodyPr wrap="square" rtlCol="0">
            <a:spAutoFit/>
          </a:bodyPr>
          <a:lstStyle/>
          <a:p>
            <a:pPr algn="ctr"/>
            <a:r>
              <a:rPr lang="en-US" sz="2400" dirty="0" smtClean="0">
                <a:solidFill>
                  <a:schemeClr val="accent1">
                    <a:lumMod val="20000"/>
                    <a:lumOff val="80000"/>
                  </a:schemeClr>
                </a:solidFill>
                <a:hlinkClick r:id="rId28" action="ppaction://hlinksldjump"/>
              </a:rPr>
              <a:t>$1000</a:t>
            </a:r>
            <a:endParaRPr lang="en-US" sz="2400" dirty="0">
              <a:solidFill>
                <a:schemeClr val="accent1">
                  <a:lumMod val="20000"/>
                  <a:lumOff val="80000"/>
                </a:schemeClr>
              </a:solidFill>
            </a:endParaRPr>
          </a:p>
        </p:txBody>
      </p:sp>
      <p:sp>
        <p:nvSpPr>
          <p:cNvPr id="71" name="TextBox 70"/>
          <p:cNvSpPr txBox="1"/>
          <p:nvPr/>
        </p:nvSpPr>
        <p:spPr>
          <a:xfrm>
            <a:off x="5404488" y="6200745"/>
            <a:ext cx="1143538" cy="400110"/>
          </a:xfrm>
          <a:prstGeom prst="rect">
            <a:avLst/>
          </a:prstGeom>
          <a:noFill/>
        </p:spPr>
        <p:txBody>
          <a:bodyPr wrap="square" rtlCol="0">
            <a:spAutoFit/>
          </a:bodyPr>
          <a:lstStyle/>
          <a:p>
            <a:r>
              <a:rPr lang="en-US" sz="2000" dirty="0" smtClean="0">
                <a:solidFill>
                  <a:srgbClr val="FFC000"/>
                </a:solidFill>
                <a:latin typeface="Showcard Gothic" pitchFamily="82" charset="0"/>
              </a:rPr>
              <a:t>Scores</a:t>
            </a:r>
            <a:endParaRPr lang="en-US" sz="2000" dirty="0">
              <a:solidFill>
                <a:srgbClr val="FFC000"/>
              </a:solidFill>
              <a:latin typeface="Showcard Gothic" pitchFamily="82" charset="0"/>
            </a:endParaRPr>
          </a:p>
        </p:txBody>
      </p:sp>
      <p:sp>
        <p:nvSpPr>
          <p:cNvPr id="51" name="Oval 50"/>
          <p:cNvSpPr/>
          <p:nvPr/>
        </p:nvSpPr>
        <p:spPr>
          <a:xfrm>
            <a:off x="6629400" y="6119827"/>
            <a:ext cx="457200" cy="533400"/>
          </a:xfrm>
          <a:prstGeom prst="ellipse">
            <a:avLst/>
          </a:prstGeom>
          <a:solidFill>
            <a:schemeClr val="tx2">
              <a:lumMod val="5000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2" name="TextBox 51"/>
          <p:cNvSpPr txBox="1"/>
          <p:nvPr/>
        </p:nvSpPr>
        <p:spPr>
          <a:xfrm>
            <a:off x="6708187" y="6124917"/>
            <a:ext cx="375826" cy="523220"/>
          </a:xfrm>
          <a:prstGeom prst="rect">
            <a:avLst/>
          </a:prstGeom>
          <a:noFill/>
        </p:spPr>
        <p:txBody>
          <a:bodyPr wrap="square" rtlCol="0">
            <a:spAutoFit/>
          </a:bodyPr>
          <a:lstStyle/>
          <a:p>
            <a:r>
              <a:rPr lang="en-US" sz="2800" dirty="0" smtClean="0">
                <a:solidFill>
                  <a:srgbClr val="FFC000"/>
                </a:solidFill>
                <a:latin typeface="Showcard Gothic" pitchFamily="82" charset="0"/>
                <a:hlinkClick r:id="rId29" action="ppaction://hlinksldjump"/>
              </a:rPr>
              <a:t>1</a:t>
            </a:r>
            <a:endParaRPr lang="en-US" sz="2800" dirty="0">
              <a:solidFill>
                <a:srgbClr val="FFC000"/>
              </a:solidFill>
              <a:latin typeface="Showcard Gothic" pitchFamily="82" charset="0"/>
            </a:endParaRPr>
          </a:p>
        </p:txBody>
      </p:sp>
      <p:sp>
        <p:nvSpPr>
          <p:cNvPr id="53" name="Oval 52"/>
          <p:cNvSpPr/>
          <p:nvPr/>
        </p:nvSpPr>
        <p:spPr>
          <a:xfrm>
            <a:off x="7160213" y="6119827"/>
            <a:ext cx="459787" cy="533400"/>
          </a:xfrm>
          <a:prstGeom prst="ellipse">
            <a:avLst/>
          </a:prstGeom>
          <a:solidFill>
            <a:schemeClr val="tx2">
              <a:lumMod val="5000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4" name="TextBox 53"/>
          <p:cNvSpPr txBox="1"/>
          <p:nvPr/>
        </p:nvSpPr>
        <p:spPr>
          <a:xfrm>
            <a:off x="7239000" y="6124917"/>
            <a:ext cx="375826" cy="523220"/>
          </a:xfrm>
          <a:prstGeom prst="rect">
            <a:avLst/>
          </a:prstGeom>
          <a:noFill/>
        </p:spPr>
        <p:txBody>
          <a:bodyPr wrap="square" rtlCol="0">
            <a:spAutoFit/>
          </a:bodyPr>
          <a:lstStyle/>
          <a:p>
            <a:r>
              <a:rPr lang="en-US" sz="2800" dirty="0" smtClean="0">
                <a:solidFill>
                  <a:srgbClr val="FFC000"/>
                </a:solidFill>
                <a:latin typeface="Showcard Gothic" pitchFamily="82" charset="0"/>
                <a:hlinkClick r:id="" action="ppaction://noaction"/>
              </a:rPr>
              <a:t>2</a:t>
            </a:r>
            <a:endParaRPr lang="en-US" sz="2800" dirty="0">
              <a:solidFill>
                <a:srgbClr val="FFC000"/>
              </a:solidFill>
              <a:latin typeface="Showcard Gothic" pitchFamily="82" charset="0"/>
            </a:endParaRPr>
          </a:p>
        </p:txBody>
      </p:sp>
      <p:sp>
        <p:nvSpPr>
          <p:cNvPr id="55" name="Oval 54"/>
          <p:cNvSpPr/>
          <p:nvPr/>
        </p:nvSpPr>
        <p:spPr>
          <a:xfrm>
            <a:off x="7691026" y="6081727"/>
            <a:ext cx="995774" cy="609600"/>
          </a:xfrm>
          <a:prstGeom prst="ellipse">
            <a:avLst/>
          </a:prstGeom>
          <a:solidFill>
            <a:schemeClr val="tx2">
              <a:lumMod val="50000"/>
            </a:schemeClr>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7772400" y="6186472"/>
            <a:ext cx="914400" cy="400110"/>
          </a:xfrm>
          <a:prstGeom prst="rect">
            <a:avLst/>
          </a:prstGeom>
          <a:noFill/>
        </p:spPr>
        <p:txBody>
          <a:bodyPr wrap="square" rtlCol="0">
            <a:spAutoFit/>
          </a:bodyPr>
          <a:lstStyle/>
          <a:p>
            <a:r>
              <a:rPr lang="en-US" sz="2000" dirty="0" smtClean="0">
                <a:solidFill>
                  <a:srgbClr val="FFC000"/>
                </a:solidFill>
                <a:latin typeface="Showcard Gothic" pitchFamily="82" charset="0"/>
                <a:hlinkClick r:id="rId30" action="ppaction://hlinksldjump"/>
              </a:rPr>
              <a:t>Final</a:t>
            </a:r>
            <a:endParaRPr lang="en-US" sz="2000" dirty="0">
              <a:solidFill>
                <a:srgbClr val="FFC000"/>
              </a:solidFill>
              <a:latin typeface="Showcard Gothic" pitchFamily="82" charset="0"/>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p:cNvSpPr>
            <a:spLocks noGrp="1"/>
          </p:cNvSpPr>
          <p:nvPr>
            <p:ph type="title"/>
          </p:nvPr>
        </p:nvSpPr>
        <p:spPr>
          <a:xfrm>
            <a:off x="533400" y="457200"/>
            <a:ext cx="8229600" cy="1752600"/>
          </a:xfrm>
        </p:spPr>
        <p:txBody>
          <a:bodyPr>
            <a:normAutofit/>
          </a:bodyPr>
          <a:lstStyle/>
          <a:p>
            <a:endParaRPr lang="en-US" dirty="0">
              <a:solidFill>
                <a:srgbClr val="FFFF00"/>
              </a:solidFill>
            </a:endParaRPr>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2667000"/>
            <a:ext cx="7239000" cy="3200399"/>
          </a:xfrm>
        </p:spPr>
        <p:txBody>
          <a:bodyPr>
            <a:noAutofit/>
          </a:bodyPr>
          <a:lstStyle/>
          <a:p>
            <a:pPr marL="514350" indent="-514350">
              <a:buFont typeface="Arial" pitchFamily="34" charset="0"/>
              <a:buAutoNum type="arabicPeriod"/>
            </a:pPr>
            <a:r>
              <a:rPr lang="en-US" dirty="0" smtClean="0">
                <a:solidFill>
                  <a:schemeClr val="bg1"/>
                </a:solidFill>
              </a:rPr>
              <a:t>Making Laws</a:t>
            </a:r>
          </a:p>
          <a:p>
            <a:pPr marL="514350" indent="-514350">
              <a:buFont typeface="Arial" pitchFamily="34" charset="0"/>
              <a:buAutoNum type="arabicPeriod"/>
            </a:pPr>
            <a:r>
              <a:rPr lang="en-US" dirty="0" smtClean="0">
                <a:solidFill>
                  <a:schemeClr val="bg1"/>
                </a:solidFill>
              </a:rPr>
              <a:t>Federalism</a:t>
            </a:r>
          </a:p>
          <a:p>
            <a:pPr marL="514350" indent="-514350">
              <a:buFont typeface="Arial" pitchFamily="34" charset="0"/>
              <a:buAutoNum type="arabicPeriod"/>
            </a:pPr>
            <a:r>
              <a:rPr lang="en-US" dirty="0" smtClean="0">
                <a:solidFill>
                  <a:schemeClr val="bg1"/>
                </a:solidFill>
              </a:rPr>
              <a:t>Separation of Power</a:t>
            </a:r>
          </a:p>
          <a:p>
            <a:pPr marL="514350" indent="-514350">
              <a:buFont typeface="Arial" pitchFamily="34" charset="0"/>
              <a:buAutoNum type="arabicPeriod"/>
            </a:pPr>
            <a:r>
              <a:rPr lang="en-US" dirty="0" smtClean="0">
                <a:solidFill>
                  <a:schemeClr val="bg1"/>
                </a:solidFill>
              </a:rPr>
              <a:t>Checks and balances</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E</a:t>
            </a:r>
            <a:r>
              <a:rPr lang="en-US" sz="4800" b="1" dirty="0"/>
              <a:t/>
            </a:r>
            <a:br>
              <a:rPr lang="en-US" sz="4800" b="1" dirty="0"/>
            </a:br>
            <a:r>
              <a:rPr lang="en-US" sz="4800" b="1" dirty="0" smtClean="0"/>
              <a:t>400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In the following order, tell me the jobs of the three branches – legislative, executive, judicial.</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2667000"/>
            <a:ext cx="7924800" cy="3200399"/>
          </a:xfrm>
        </p:spPr>
        <p:txBody>
          <a:bodyPr>
            <a:noAutofit/>
          </a:bodyPr>
          <a:lstStyle/>
          <a:p>
            <a:pPr marL="514350" indent="-514350">
              <a:buFont typeface="Arial" pitchFamily="34" charset="0"/>
              <a:buAutoNum type="arabicPeriod"/>
            </a:pPr>
            <a:r>
              <a:rPr lang="en-US" dirty="0" smtClean="0">
                <a:solidFill>
                  <a:schemeClr val="bg1"/>
                </a:solidFill>
              </a:rPr>
              <a:t>Make laws, carry out laws, judge laws</a:t>
            </a:r>
          </a:p>
          <a:p>
            <a:pPr marL="514350" indent="-514350">
              <a:buFont typeface="Arial" pitchFamily="34" charset="0"/>
              <a:buAutoNum type="arabicPeriod"/>
            </a:pPr>
            <a:r>
              <a:rPr lang="en-US" dirty="0" smtClean="0">
                <a:solidFill>
                  <a:schemeClr val="bg1"/>
                </a:solidFill>
              </a:rPr>
              <a:t>Make laws, judge laws, carry out laws</a:t>
            </a:r>
          </a:p>
          <a:p>
            <a:pPr marL="514350" indent="-514350">
              <a:buFont typeface="Arial" pitchFamily="34" charset="0"/>
              <a:buAutoNum type="arabicPeriod"/>
            </a:pPr>
            <a:r>
              <a:rPr lang="en-US" dirty="0" smtClean="0">
                <a:solidFill>
                  <a:schemeClr val="bg1"/>
                </a:solidFill>
              </a:rPr>
              <a:t>Carry out laws, make laws, judge laws</a:t>
            </a:r>
          </a:p>
          <a:p>
            <a:pPr marL="514350" indent="-514350">
              <a:buFont typeface="Arial" pitchFamily="34" charset="0"/>
              <a:buAutoNum type="arabicPeriod"/>
            </a:pPr>
            <a:r>
              <a:rPr lang="en-US" dirty="0" smtClean="0">
                <a:solidFill>
                  <a:schemeClr val="bg1"/>
                </a:solidFill>
              </a:rPr>
              <a:t>None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solidFill>
                  <a:schemeClr val="bg1"/>
                </a:solidFill>
              </a:rPr>
              <a:t>Category A</a:t>
            </a:r>
            <a:r>
              <a:rPr lang="en-US" sz="4800" b="1" dirty="0">
                <a:solidFill>
                  <a:schemeClr val="bg1"/>
                </a:solidFill>
              </a:rPr>
              <a:t/>
            </a:r>
            <a:br>
              <a:rPr lang="en-US" sz="4800" b="1" dirty="0">
                <a:solidFill>
                  <a:schemeClr val="bg1"/>
                </a:solidFill>
              </a:rPr>
            </a:br>
            <a:r>
              <a:rPr lang="en-US" sz="4800" b="1" dirty="0" smtClean="0">
                <a:solidFill>
                  <a:schemeClr val="bg1"/>
                </a:solidFill>
              </a:rPr>
              <a:t>600 </a:t>
            </a:r>
            <a:r>
              <a:rPr lang="en-US" sz="4800" b="1" dirty="0">
                <a:solidFill>
                  <a:schemeClr val="bg1"/>
                </a:solidFill>
              </a:rPr>
              <a:t>Points</a:t>
            </a:r>
          </a:p>
        </p:txBody>
      </p:sp>
      <p:sp>
        <p:nvSpPr>
          <p:cNvPr id="7171" name="Rectangle 3"/>
          <p:cNvSpPr>
            <a:spLocks noGrp="1" noChangeArrowheads="1"/>
          </p:cNvSpPr>
          <p:nvPr>
            <p:ph type="subTitle" idx="1"/>
          </p:nvPr>
        </p:nvSpPr>
        <p:spPr>
          <a:xfrm>
            <a:off x="490538" y="3048000"/>
            <a:ext cx="8129587" cy="2565400"/>
          </a:xfrm>
        </p:spPr>
        <p:txBody>
          <a:bodyPr>
            <a:normAutofit/>
          </a:bodyPr>
          <a:lstStyle/>
          <a:p>
            <a:pPr fontAlgn="ctr"/>
            <a:r>
              <a:rPr lang="en-US" dirty="0" smtClean="0">
                <a:solidFill>
                  <a:srgbClr val="FFFF00"/>
                </a:solidFill>
              </a:rPr>
              <a:t>The term used to describe how the powers of the three branches overlap so they can keep each other from getting carried away with their power is called…</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2971800"/>
            <a:ext cx="7239000" cy="2895599"/>
          </a:xfrm>
        </p:spPr>
        <p:txBody>
          <a:bodyPr>
            <a:noAutofit/>
          </a:bodyPr>
          <a:lstStyle/>
          <a:p>
            <a:pPr marL="514350" indent="-514350">
              <a:buFont typeface="Arial" pitchFamily="34" charset="0"/>
              <a:buAutoNum type="arabicPeriod"/>
            </a:pPr>
            <a:r>
              <a:rPr lang="en-US" dirty="0" smtClean="0">
                <a:solidFill>
                  <a:schemeClr val="bg1"/>
                </a:solidFill>
              </a:rPr>
              <a:t>Separation of Power</a:t>
            </a:r>
          </a:p>
          <a:p>
            <a:pPr marL="514350" indent="-514350">
              <a:buFont typeface="Arial" pitchFamily="34" charset="0"/>
              <a:buAutoNum type="arabicPeriod"/>
            </a:pPr>
            <a:r>
              <a:rPr lang="en-US" dirty="0" smtClean="0">
                <a:solidFill>
                  <a:schemeClr val="bg1"/>
                </a:solidFill>
              </a:rPr>
              <a:t>Separation and Balances</a:t>
            </a:r>
          </a:p>
          <a:p>
            <a:pPr marL="514350" indent="-514350">
              <a:buFont typeface="Arial" pitchFamily="34" charset="0"/>
              <a:buAutoNum type="arabicPeriod"/>
            </a:pPr>
            <a:r>
              <a:rPr lang="en-US" dirty="0" smtClean="0">
                <a:solidFill>
                  <a:schemeClr val="bg1"/>
                </a:solidFill>
              </a:rPr>
              <a:t>Checks and Balances</a:t>
            </a:r>
          </a:p>
          <a:p>
            <a:pPr marL="514350" indent="-514350">
              <a:buFont typeface="Arial" pitchFamily="34" charset="0"/>
              <a:buAutoNum type="arabicPeriod"/>
            </a:pPr>
            <a:r>
              <a:rPr lang="en-US" dirty="0" smtClean="0">
                <a:solidFill>
                  <a:schemeClr val="bg1"/>
                </a:solidFill>
              </a:rPr>
              <a:t>Checking of Power</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B</a:t>
            </a:r>
            <a:r>
              <a:rPr lang="en-US" sz="4800" b="1" dirty="0"/>
              <a:t/>
            </a:r>
            <a:br>
              <a:rPr lang="en-US" sz="4800" b="1" dirty="0"/>
            </a:br>
            <a:r>
              <a:rPr lang="en-US" sz="4800" b="1" dirty="0" smtClean="0"/>
              <a:t>600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When power is shared between states and federal government this is called…</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2286000"/>
            <a:ext cx="5257800" cy="3581399"/>
          </a:xfrm>
        </p:spPr>
        <p:txBody>
          <a:bodyPr>
            <a:noAutofit/>
          </a:bodyPr>
          <a:lstStyle/>
          <a:p>
            <a:pPr marL="514350" indent="-514350">
              <a:buFont typeface="Arial" pitchFamily="34" charset="0"/>
              <a:buAutoNum type="arabicPeriod"/>
            </a:pPr>
            <a:r>
              <a:rPr lang="en-US" dirty="0" smtClean="0">
                <a:solidFill>
                  <a:schemeClr val="bg1"/>
                </a:solidFill>
              </a:rPr>
              <a:t>Republic</a:t>
            </a:r>
          </a:p>
          <a:p>
            <a:pPr marL="514350" indent="-514350">
              <a:buFont typeface="Arial" pitchFamily="34" charset="0"/>
              <a:buAutoNum type="arabicPeriod"/>
            </a:pPr>
            <a:r>
              <a:rPr lang="en-US" dirty="0" smtClean="0">
                <a:solidFill>
                  <a:schemeClr val="bg1"/>
                </a:solidFill>
              </a:rPr>
              <a:t>Representative Democracy</a:t>
            </a:r>
          </a:p>
          <a:p>
            <a:pPr marL="514350" indent="-514350">
              <a:buFont typeface="Arial" pitchFamily="34" charset="0"/>
              <a:buAutoNum type="arabicPeriod"/>
            </a:pPr>
            <a:r>
              <a:rPr lang="en-US" dirty="0" smtClean="0">
                <a:solidFill>
                  <a:schemeClr val="bg1"/>
                </a:solidFill>
              </a:rPr>
              <a:t>Capitalism</a:t>
            </a:r>
          </a:p>
          <a:p>
            <a:pPr marL="514350" indent="-514350">
              <a:buFont typeface="Arial" pitchFamily="34" charset="0"/>
              <a:buAutoNum type="arabicPeriod"/>
            </a:pPr>
            <a:r>
              <a:rPr lang="en-US" dirty="0" smtClean="0">
                <a:solidFill>
                  <a:schemeClr val="bg1"/>
                </a:solidFill>
              </a:rPr>
              <a:t>Federalism</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C</a:t>
            </a:r>
            <a:r>
              <a:rPr lang="en-US" sz="4800" b="1" dirty="0"/>
              <a:t/>
            </a:r>
            <a:br>
              <a:rPr lang="en-US" sz="4800" b="1" dirty="0"/>
            </a:br>
            <a:r>
              <a:rPr lang="en-US" sz="4800" b="1" dirty="0" smtClean="0"/>
              <a:t>600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When national and state laws disagree, who over rules?</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6629400" cy="4267199"/>
          </a:xfrm>
        </p:spPr>
        <p:txBody>
          <a:bodyPr>
            <a:noAutofit/>
          </a:bodyPr>
          <a:lstStyle/>
          <a:p>
            <a:pPr marL="514350" indent="-514350">
              <a:buFont typeface="Arial" pitchFamily="34" charset="0"/>
              <a:buAutoNum type="arabicPeriod"/>
            </a:pPr>
            <a:r>
              <a:rPr lang="en-US" dirty="0" smtClean="0">
                <a:solidFill>
                  <a:schemeClr val="bg1"/>
                </a:solidFill>
              </a:rPr>
              <a:t>National</a:t>
            </a:r>
          </a:p>
          <a:p>
            <a:pPr marL="514350" indent="-514350">
              <a:buFont typeface="Arial" pitchFamily="34" charset="0"/>
              <a:buAutoNum type="arabicPeriod"/>
            </a:pPr>
            <a:r>
              <a:rPr lang="en-US" dirty="0" smtClean="0">
                <a:solidFill>
                  <a:schemeClr val="bg1"/>
                </a:solidFill>
              </a:rPr>
              <a:t>State</a:t>
            </a:r>
          </a:p>
          <a:p>
            <a:pPr marL="514350" indent="-514350">
              <a:buFont typeface="Arial" pitchFamily="34" charset="0"/>
              <a:buAutoNum type="arabicPeriod"/>
            </a:pPr>
            <a:r>
              <a:rPr lang="en-US" dirty="0" smtClean="0">
                <a:solidFill>
                  <a:schemeClr val="bg1"/>
                </a:solidFill>
              </a:rPr>
              <a:t>The Governors</a:t>
            </a:r>
          </a:p>
          <a:p>
            <a:pPr marL="514350" indent="-514350">
              <a:buFont typeface="Arial" pitchFamily="34" charset="0"/>
              <a:buAutoNum type="arabicPeriod"/>
            </a:pPr>
            <a:r>
              <a:rPr lang="en-US" dirty="0" smtClean="0">
                <a:solidFill>
                  <a:schemeClr val="bg1"/>
                </a:solidFill>
              </a:rPr>
              <a:t>The Senate</a:t>
            </a:r>
          </a:p>
          <a:p>
            <a:pPr marL="514350" indent="-514350">
              <a:buFont typeface="Arial" pitchFamily="34" charset="0"/>
              <a:buAutoNum type="arabicPeriod"/>
            </a:pP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D</a:t>
            </a:r>
            <a:r>
              <a:rPr lang="en-US" sz="4800" b="1" dirty="0"/>
              <a:t/>
            </a:r>
            <a:br>
              <a:rPr lang="en-US" sz="4800" b="1" dirty="0"/>
            </a:br>
            <a:r>
              <a:rPr lang="en-US" sz="4800" b="1" dirty="0" smtClean="0"/>
              <a:t>600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r>
              <a:rPr lang="en-US" sz="3600" b="1" dirty="0" smtClean="0">
                <a:solidFill>
                  <a:srgbClr val="FFFF00"/>
                </a:solidFill>
              </a:rPr>
              <a:t>How is a bill introduced?</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solidFill>
                  <a:schemeClr val="bg1"/>
                </a:solidFill>
              </a:rPr>
              <a:t>Category A</a:t>
            </a:r>
            <a:r>
              <a:rPr lang="en-US" sz="4800" b="1" dirty="0">
                <a:solidFill>
                  <a:schemeClr val="bg1"/>
                </a:solidFill>
              </a:rPr>
              <a:t/>
            </a:r>
            <a:br>
              <a:rPr lang="en-US" sz="4800" b="1" dirty="0">
                <a:solidFill>
                  <a:schemeClr val="bg1"/>
                </a:solidFill>
              </a:rPr>
            </a:br>
            <a:r>
              <a:rPr lang="en-US" sz="4800" b="1" dirty="0">
                <a:solidFill>
                  <a:schemeClr val="bg1"/>
                </a:solidFill>
              </a:rPr>
              <a:t>200 Points</a:t>
            </a:r>
          </a:p>
        </p:txBody>
      </p:sp>
      <p:sp>
        <p:nvSpPr>
          <p:cNvPr id="7171" name="Rectangle 3"/>
          <p:cNvSpPr>
            <a:spLocks noGrp="1" noChangeArrowheads="1"/>
          </p:cNvSpPr>
          <p:nvPr>
            <p:ph type="subTitle" idx="1"/>
          </p:nvPr>
        </p:nvSpPr>
        <p:spPr>
          <a:xfrm>
            <a:off x="490538" y="3860800"/>
            <a:ext cx="8129587" cy="1752600"/>
          </a:xfrm>
        </p:spPr>
        <p:txBody>
          <a:bodyPr/>
          <a:lstStyle/>
          <a:p>
            <a:r>
              <a:rPr lang="en-US" sz="3600" dirty="0" smtClean="0">
                <a:solidFill>
                  <a:srgbClr val="FFFF00"/>
                </a:solidFill>
              </a:rPr>
              <a:t>What was our second try at governing ourselves?</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p:cNvSpPr>
            <a:spLocks noGrp="1"/>
          </p:cNvSpPr>
          <p:nvPr>
            <p:ph type="title"/>
          </p:nvPr>
        </p:nvSpPr>
        <p:spPr>
          <a:xfrm>
            <a:off x="457200" y="1143000"/>
            <a:ext cx="8229600" cy="2971800"/>
          </a:xfrm>
        </p:spPr>
        <p:txBody>
          <a:bodyPr>
            <a:normAutofit fontScale="90000"/>
          </a:bodyPr>
          <a:lstStyle/>
          <a:p>
            <a:r>
              <a:rPr lang="en-US" b="1" dirty="0" smtClean="0">
                <a:solidFill>
                  <a:srgbClr val="FFFF00"/>
                </a:solidFill>
                <a:cs typeface="Arial" charset="0"/>
              </a:rPr>
              <a:t>A bill can be introduced in the house or senate but most go through both before being sent to the president who either signs or vetoes it.</a:t>
            </a:r>
            <a:br>
              <a:rPr lang="en-US" b="1" dirty="0" smtClean="0">
                <a:solidFill>
                  <a:srgbClr val="FFFF00"/>
                </a:solidFill>
                <a:cs typeface="Arial" charset="0"/>
              </a:rPr>
            </a:br>
            <a:endParaRPr lang="en-US" dirty="0">
              <a:solidFill>
                <a:srgbClr val="FFFF00"/>
              </a:solidFill>
            </a:endParaRPr>
          </a:p>
        </p:txBody>
      </p:sp>
      <p:sp>
        <p:nvSpPr>
          <p:cNvPr id="5" name="TextBox 4">
            <a:hlinkClick r:id="rId4"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8" name="TextBox 7"/>
          <p:cNvSpPr txBox="1"/>
          <p:nvPr/>
        </p:nvSpPr>
        <p:spPr>
          <a:xfrm>
            <a:off x="1143000" y="4114800"/>
            <a:ext cx="6477000" cy="369332"/>
          </a:xfrm>
          <a:prstGeom prst="rect">
            <a:avLst/>
          </a:prstGeom>
          <a:noFill/>
        </p:spPr>
        <p:txBody>
          <a:bodyPr wrap="square" rtlCol="0">
            <a:spAutoFit/>
          </a:bodyPr>
          <a:lstStyle/>
          <a:p>
            <a:r>
              <a:rPr lang="en-US" dirty="0" smtClean="0"/>
              <a:t>NO multiple choice for this question.</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E</a:t>
            </a:r>
            <a:r>
              <a:rPr lang="en-US" sz="4800" b="1" dirty="0"/>
              <a:t/>
            </a:r>
            <a:br>
              <a:rPr lang="en-US" sz="4800" b="1" dirty="0"/>
            </a:br>
            <a:r>
              <a:rPr lang="en-US" sz="4800" b="1" dirty="0" smtClean="0"/>
              <a:t>600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r>
              <a:rPr lang="en-US" sz="3600" dirty="0" smtClean="0">
                <a:solidFill>
                  <a:srgbClr val="FFFF00"/>
                </a:solidFill>
              </a:rPr>
              <a:t>What happens when the president vetoes a bill?</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620000" cy="4267199"/>
          </a:xfrm>
        </p:spPr>
        <p:txBody>
          <a:bodyPr>
            <a:noAutofit/>
          </a:bodyPr>
          <a:lstStyle/>
          <a:p>
            <a:pPr marL="514350" indent="-514350">
              <a:buFont typeface="Arial" pitchFamily="34" charset="0"/>
              <a:buAutoNum type="arabicPeriod"/>
            </a:pPr>
            <a:r>
              <a:rPr lang="en-US" dirty="0" smtClean="0">
                <a:solidFill>
                  <a:schemeClr val="bg1"/>
                </a:solidFill>
              </a:rPr>
              <a:t>The bill is dead and can go no further.</a:t>
            </a:r>
          </a:p>
          <a:p>
            <a:pPr marL="514350" indent="-514350">
              <a:buFont typeface="Arial" pitchFamily="34" charset="0"/>
              <a:buAutoNum type="arabicPeriod"/>
            </a:pPr>
            <a:r>
              <a:rPr lang="en-US" dirty="0" smtClean="0">
                <a:solidFill>
                  <a:schemeClr val="bg1"/>
                </a:solidFill>
              </a:rPr>
              <a:t>Congress can override it with a ½ vote.</a:t>
            </a:r>
          </a:p>
          <a:p>
            <a:pPr marL="514350" indent="-514350">
              <a:buFont typeface="Arial" pitchFamily="34" charset="0"/>
              <a:buAutoNum type="arabicPeriod"/>
            </a:pPr>
            <a:r>
              <a:rPr lang="en-US" dirty="0" smtClean="0">
                <a:solidFill>
                  <a:schemeClr val="bg1"/>
                </a:solidFill>
              </a:rPr>
              <a:t>Congress can override it with a 2/3 vote.</a:t>
            </a:r>
          </a:p>
          <a:p>
            <a:pPr marL="514350" indent="-514350">
              <a:buFont typeface="Arial" pitchFamily="34" charset="0"/>
              <a:buAutoNum type="arabicPeriod"/>
            </a:pPr>
            <a:r>
              <a:rPr lang="en-US" dirty="0" smtClean="0">
                <a:solidFill>
                  <a:schemeClr val="bg1"/>
                </a:solidFill>
              </a:rPr>
              <a:t>Nothing, the president has the final say.</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solidFill>
                  <a:schemeClr val="bg1"/>
                </a:solidFill>
              </a:rPr>
              <a:t>Category A</a:t>
            </a:r>
            <a:r>
              <a:rPr lang="en-US" sz="4800" b="1" dirty="0">
                <a:solidFill>
                  <a:schemeClr val="bg1"/>
                </a:solidFill>
              </a:rPr>
              <a:t/>
            </a:r>
            <a:br>
              <a:rPr lang="en-US" sz="4800" b="1" dirty="0">
                <a:solidFill>
                  <a:schemeClr val="bg1"/>
                </a:solidFill>
              </a:rPr>
            </a:br>
            <a:r>
              <a:rPr lang="en-US" sz="4800" b="1" dirty="0" smtClean="0">
                <a:solidFill>
                  <a:schemeClr val="bg1"/>
                </a:solidFill>
              </a:rPr>
              <a:t>800 </a:t>
            </a:r>
            <a:r>
              <a:rPr lang="en-US" sz="4800" b="1" dirty="0">
                <a:solidFill>
                  <a:schemeClr val="bg1"/>
                </a:solidFill>
              </a:rPr>
              <a:t>Points</a:t>
            </a:r>
          </a:p>
        </p:txBody>
      </p:sp>
      <p:sp>
        <p:nvSpPr>
          <p:cNvPr id="7171" name="Rectangle 3"/>
          <p:cNvSpPr>
            <a:spLocks noGrp="1" noChangeArrowheads="1"/>
          </p:cNvSpPr>
          <p:nvPr>
            <p:ph type="subTitle" idx="1"/>
          </p:nvPr>
        </p:nvSpPr>
        <p:spPr>
          <a:xfrm>
            <a:off x="490538" y="3124200"/>
            <a:ext cx="8129587" cy="2489200"/>
          </a:xfrm>
        </p:spPr>
        <p:txBody>
          <a:bodyPr/>
          <a:lstStyle/>
          <a:p>
            <a:pPr fontAlgn="ctr"/>
            <a:r>
              <a:rPr lang="en-US" dirty="0" smtClean="0">
                <a:solidFill>
                  <a:srgbClr val="FFFF00"/>
                </a:solidFill>
              </a:rPr>
              <a:t>When a president commits a crime, the Constitution gives Congress the power to…</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2667000"/>
            <a:ext cx="6553200" cy="3200399"/>
          </a:xfrm>
        </p:spPr>
        <p:txBody>
          <a:bodyPr>
            <a:noAutofit/>
          </a:bodyPr>
          <a:lstStyle/>
          <a:p>
            <a:pPr marL="514350" indent="-514350">
              <a:buFont typeface="Arial" pitchFamily="34" charset="0"/>
              <a:buAutoNum type="arabicPeriod"/>
            </a:pPr>
            <a:r>
              <a:rPr lang="en-US" dirty="0" smtClean="0">
                <a:solidFill>
                  <a:schemeClr val="bg1"/>
                </a:solidFill>
              </a:rPr>
              <a:t>Impeach</a:t>
            </a:r>
          </a:p>
          <a:p>
            <a:pPr marL="514350" indent="-514350">
              <a:buFont typeface="Arial" pitchFamily="34" charset="0"/>
              <a:buAutoNum type="arabicPeriod"/>
            </a:pPr>
            <a:r>
              <a:rPr lang="en-US" dirty="0" smtClean="0">
                <a:solidFill>
                  <a:schemeClr val="bg1"/>
                </a:solidFill>
              </a:rPr>
              <a:t>Officially accuse of wrong doing</a:t>
            </a:r>
          </a:p>
          <a:p>
            <a:pPr marL="514350" indent="-514350">
              <a:buFont typeface="Arial" pitchFamily="34" charset="0"/>
              <a:buAutoNum type="arabicPeriod"/>
            </a:pPr>
            <a:r>
              <a:rPr lang="en-US" dirty="0" smtClean="0">
                <a:solidFill>
                  <a:schemeClr val="bg1"/>
                </a:solidFill>
              </a:rPr>
              <a:t>Put him/her on trial in the Senate.</a:t>
            </a:r>
          </a:p>
          <a:p>
            <a:pPr marL="514350" indent="-514350">
              <a:buFont typeface="Arial" pitchFamily="34" charset="0"/>
              <a:buAutoNum type="arabicPeriod"/>
            </a:pPr>
            <a:r>
              <a:rPr lang="en-US" dirty="0" smtClean="0">
                <a:solidFill>
                  <a:schemeClr val="bg1"/>
                </a:solidFill>
              </a:rPr>
              <a:t>All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B</a:t>
            </a:r>
            <a:r>
              <a:rPr lang="en-US" sz="4800" b="1" dirty="0"/>
              <a:t/>
            </a:r>
            <a:br>
              <a:rPr lang="en-US" sz="4800" b="1" dirty="0"/>
            </a:br>
            <a:r>
              <a:rPr lang="en-US" sz="4800" b="1" dirty="0" smtClean="0"/>
              <a:t>800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What does amend mean?</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Work out</a:t>
            </a:r>
          </a:p>
          <a:p>
            <a:pPr marL="514350" indent="-514350">
              <a:buFont typeface="Arial" pitchFamily="34" charset="0"/>
              <a:buAutoNum type="arabicPeriod"/>
            </a:pPr>
            <a:r>
              <a:rPr lang="en-US" dirty="0" smtClean="0">
                <a:solidFill>
                  <a:schemeClr val="bg1"/>
                </a:solidFill>
              </a:rPr>
              <a:t>Protect and Plan</a:t>
            </a:r>
          </a:p>
          <a:p>
            <a:pPr marL="514350" indent="-514350">
              <a:buFont typeface="Arial" pitchFamily="34" charset="0"/>
              <a:buAutoNum type="arabicPeriod"/>
            </a:pPr>
            <a:r>
              <a:rPr lang="en-US" dirty="0" smtClean="0">
                <a:solidFill>
                  <a:schemeClr val="bg1"/>
                </a:solidFill>
              </a:rPr>
              <a:t>Giving rights</a:t>
            </a:r>
          </a:p>
          <a:p>
            <a:pPr marL="514350" indent="-514350">
              <a:buFont typeface="Arial" pitchFamily="34" charset="0"/>
              <a:buAutoNum type="arabicPeriod"/>
            </a:pPr>
            <a:r>
              <a:rPr lang="en-US" dirty="0" smtClean="0">
                <a:solidFill>
                  <a:schemeClr val="bg1"/>
                </a:solidFill>
              </a:rPr>
              <a:t>Change or add to</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C</a:t>
            </a:r>
            <a:r>
              <a:rPr lang="en-US" sz="4800" b="1" dirty="0"/>
              <a:t/>
            </a:r>
            <a:br>
              <a:rPr lang="en-US" sz="4800" b="1" dirty="0"/>
            </a:br>
            <a:r>
              <a:rPr lang="en-US" sz="4800" b="1" dirty="0" smtClean="0"/>
              <a:t>800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What do we call the first 10 amendments to the Constitution?</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239000" cy="4267199"/>
          </a:xfrm>
        </p:spPr>
        <p:txBody>
          <a:bodyPr>
            <a:noAutofit/>
          </a:bodyPr>
          <a:lstStyle/>
          <a:p>
            <a:pPr marL="514350" indent="-514350">
              <a:buFont typeface="Arial" pitchFamily="34" charset="0"/>
              <a:buAutoNum type="arabicPeriod"/>
            </a:pPr>
            <a:r>
              <a:rPr lang="en-US" dirty="0" smtClean="0">
                <a:solidFill>
                  <a:schemeClr val="bg1"/>
                </a:solidFill>
              </a:rPr>
              <a:t>Bill of Rights</a:t>
            </a:r>
          </a:p>
          <a:p>
            <a:pPr marL="514350" indent="-514350">
              <a:buFont typeface="Arial" pitchFamily="34" charset="0"/>
              <a:buAutoNum type="arabicPeriod"/>
            </a:pPr>
            <a:r>
              <a:rPr lang="en-US" dirty="0" smtClean="0">
                <a:solidFill>
                  <a:schemeClr val="bg1"/>
                </a:solidFill>
              </a:rPr>
              <a:t>Declaration of Independence.</a:t>
            </a:r>
          </a:p>
          <a:p>
            <a:pPr marL="514350" indent="-514350">
              <a:buFont typeface="Arial" pitchFamily="34" charset="0"/>
              <a:buAutoNum type="arabicPeriod"/>
            </a:pPr>
            <a:r>
              <a:rPr lang="en-US" dirty="0" smtClean="0">
                <a:solidFill>
                  <a:schemeClr val="bg1"/>
                </a:solidFill>
              </a:rPr>
              <a:t>Citizenship Document</a:t>
            </a:r>
          </a:p>
          <a:p>
            <a:pPr marL="514350" indent="-514350">
              <a:buFont typeface="Arial" pitchFamily="34" charset="0"/>
              <a:buAutoNum type="arabicPeriod"/>
            </a:pPr>
            <a:r>
              <a:rPr lang="en-US" dirty="0" smtClean="0">
                <a:solidFill>
                  <a:schemeClr val="bg1"/>
                </a:solidFill>
              </a:rPr>
              <a:t>Magna </a:t>
            </a:r>
            <a:r>
              <a:rPr lang="en-US" dirty="0" err="1" smtClean="0">
                <a:solidFill>
                  <a:schemeClr val="bg1"/>
                </a:solidFill>
              </a:rPr>
              <a:t>Carta</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D</a:t>
            </a:r>
            <a:r>
              <a:rPr lang="en-US" sz="4800" b="1" dirty="0"/>
              <a:t/>
            </a:r>
            <a:br>
              <a:rPr lang="en-US" sz="4800" b="1" dirty="0"/>
            </a:br>
            <a:r>
              <a:rPr lang="en-US" sz="4800" b="1" dirty="0" smtClean="0"/>
              <a:t>800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What is the main purpose of the Bill of Rights?</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1066800" y="2819400"/>
            <a:ext cx="5486400" cy="2438400"/>
          </a:xfrm>
        </p:spPr>
        <p:txBody>
          <a:bodyPr>
            <a:noAutofit/>
          </a:bodyPr>
          <a:lstStyle/>
          <a:p>
            <a:pPr marL="514350" indent="-514350">
              <a:buFont typeface="Arial" pitchFamily="34" charset="0"/>
              <a:buAutoNum type="arabicPeriod"/>
            </a:pPr>
            <a:r>
              <a:rPr lang="en-US" dirty="0" smtClean="0">
                <a:solidFill>
                  <a:schemeClr val="bg1"/>
                </a:solidFill>
              </a:rPr>
              <a:t>Bill of Rights</a:t>
            </a:r>
          </a:p>
          <a:p>
            <a:pPr marL="514350" indent="-514350">
              <a:buFont typeface="Arial" pitchFamily="34" charset="0"/>
              <a:buAutoNum type="arabicPeriod"/>
            </a:pPr>
            <a:r>
              <a:rPr lang="en-US" dirty="0" smtClean="0">
                <a:solidFill>
                  <a:schemeClr val="bg1"/>
                </a:solidFill>
              </a:rPr>
              <a:t>U.S. Constitution</a:t>
            </a:r>
          </a:p>
          <a:p>
            <a:pPr marL="514350" indent="-514350">
              <a:buFont typeface="Arial" pitchFamily="34" charset="0"/>
              <a:buAutoNum type="arabicPeriod"/>
            </a:pPr>
            <a:r>
              <a:rPr lang="en-US" dirty="0" smtClean="0">
                <a:solidFill>
                  <a:schemeClr val="bg1"/>
                </a:solidFill>
              </a:rPr>
              <a:t>Declaration of Independence</a:t>
            </a:r>
          </a:p>
          <a:p>
            <a:pPr marL="514350" indent="-514350">
              <a:buFont typeface="Arial" pitchFamily="34" charset="0"/>
              <a:buAutoNum type="arabicPeriod"/>
            </a:pPr>
            <a:r>
              <a:rPr lang="en-US" dirty="0" smtClean="0">
                <a:solidFill>
                  <a:schemeClr val="bg1"/>
                </a:solidFill>
              </a:rPr>
              <a:t>Federalism</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848600" cy="4267199"/>
          </a:xfrm>
        </p:spPr>
        <p:txBody>
          <a:bodyPr>
            <a:noAutofit/>
          </a:bodyPr>
          <a:lstStyle/>
          <a:p>
            <a:pPr marL="514350" indent="-514350">
              <a:buFont typeface="Arial" pitchFamily="34" charset="0"/>
              <a:buAutoNum type="arabicPeriod"/>
            </a:pPr>
            <a:r>
              <a:rPr lang="en-US" dirty="0" smtClean="0">
                <a:solidFill>
                  <a:schemeClr val="bg1"/>
                </a:solidFill>
              </a:rPr>
              <a:t>To tell us our rights.</a:t>
            </a:r>
          </a:p>
          <a:p>
            <a:pPr marL="514350" indent="-514350">
              <a:buFont typeface="Arial" pitchFamily="34" charset="0"/>
              <a:buAutoNum type="arabicPeriod"/>
            </a:pPr>
            <a:r>
              <a:rPr lang="en-US" dirty="0" smtClean="0">
                <a:solidFill>
                  <a:schemeClr val="bg1"/>
                </a:solidFill>
              </a:rPr>
              <a:t>To protect us from each other.</a:t>
            </a:r>
          </a:p>
          <a:p>
            <a:pPr marL="514350" indent="-514350">
              <a:buFont typeface="Arial" pitchFamily="34" charset="0"/>
              <a:buAutoNum type="arabicPeriod"/>
            </a:pPr>
            <a:r>
              <a:rPr lang="en-US" dirty="0" smtClean="0">
                <a:solidFill>
                  <a:schemeClr val="bg1"/>
                </a:solidFill>
              </a:rPr>
              <a:t>To protect us from the power of the government.</a:t>
            </a:r>
          </a:p>
          <a:p>
            <a:pPr marL="514350" indent="-514350">
              <a:buFont typeface="Arial" pitchFamily="34" charset="0"/>
              <a:buAutoNum type="arabicPeriod"/>
            </a:pPr>
            <a:r>
              <a:rPr lang="en-US" dirty="0" smtClean="0">
                <a:solidFill>
                  <a:schemeClr val="bg1"/>
                </a:solidFill>
              </a:rPr>
              <a:t>None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E</a:t>
            </a:r>
            <a:r>
              <a:rPr lang="en-US" sz="4800" b="1" dirty="0"/>
              <a:t/>
            </a:r>
            <a:br>
              <a:rPr lang="en-US" sz="4800" b="1" dirty="0"/>
            </a:br>
            <a:r>
              <a:rPr lang="en-US" sz="4800" b="1" dirty="0" smtClean="0"/>
              <a:t>800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Bill of Rights protections are not unlimited because with every…</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391400" cy="4267199"/>
          </a:xfrm>
        </p:spPr>
        <p:txBody>
          <a:bodyPr>
            <a:noAutofit/>
          </a:bodyPr>
          <a:lstStyle/>
          <a:p>
            <a:pPr marL="514350" indent="-514350">
              <a:buFont typeface="Arial" pitchFamily="34" charset="0"/>
              <a:buAutoNum type="arabicPeriod"/>
            </a:pPr>
            <a:r>
              <a:rPr lang="en-US" dirty="0" smtClean="0">
                <a:solidFill>
                  <a:schemeClr val="bg1"/>
                </a:solidFill>
              </a:rPr>
              <a:t>Right comes new laws.</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Law a citizen needs to commit.</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Right </a:t>
            </a:r>
            <a:r>
              <a:rPr lang="en-US" dirty="0" smtClean="0">
                <a:solidFill>
                  <a:schemeClr val="bg1"/>
                </a:solidFill>
              </a:rPr>
              <a:t>comes </a:t>
            </a:r>
            <a:r>
              <a:rPr lang="en-US" dirty="0" smtClean="0">
                <a:solidFill>
                  <a:schemeClr val="bg1"/>
                </a:solidFill>
              </a:rPr>
              <a:t>responsibility</a:t>
            </a:r>
          </a:p>
          <a:p>
            <a:pPr marL="514350" indent="-514350">
              <a:buFont typeface="Arial" pitchFamily="34" charset="0"/>
              <a:buAutoNum type="arabicPeriod"/>
            </a:pPr>
            <a:r>
              <a:rPr lang="en-US" dirty="0" smtClean="0">
                <a:solidFill>
                  <a:schemeClr val="bg1"/>
                </a:solidFill>
              </a:rPr>
              <a:t>None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solidFill>
                  <a:schemeClr val="bg1"/>
                </a:solidFill>
              </a:rPr>
              <a:t>Category A</a:t>
            </a:r>
            <a:r>
              <a:rPr lang="en-US" sz="4800" b="1" dirty="0">
                <a:solidFill>
                  <a:schemeClr val="bg1"/>
                </a:solidFill>
              </a:rPr>
              <a:t/>
            </a:r>
            <a:br>
              <a:rPr lang="en-US" sz="4800" b="1" dirty="0">
                <a:solidFill>
                  <a:schemeClr val="bg1"/>
                </a:solidFill>
              </a:rPr>
            </a:br>
            <a:r>
              <a:rPr lang="en-US" sz="4800" b="1" dirty="0" smtClean="0">
                <a:solidFill>
                  <a:schemeClr val="bg1"/>
                </a:solidFill>
              </a:rPr>
              <a:t>1000 </a:t>
            </a:r>
            <a:r>
              <a:rPr lang="en-US" sz="4800" b="1" dirty="0">
                <a:solidFill>
                  <a:schemeClr val="bg1"/>
                </a:solidFill>
              </a:rPr>
              <a:t>Points</a:t>
            </a:r>
          </a:p>
        </p:txBody>
      </p:sp>
      <p:sp>
        <p:nvSpPr>
          <p:cNvPr id="7171" name="Rectangle 3"/>
          <p:cNvSpPr>
            <a:spLocks noGrp="1" noChangeArrowheads="1"/>
          </p:cNvSpPr>
          <p:nvPr>
            <p:ph type="subTitle" idx="1"/>
          </p:nvPr>
        </p:nvSpPr>
        <p:spPr>
          <a:xfrm>
            <a:off x="490538" y="3860800"/>
            <a:ext cx="8129587" cy="1752600"/>
          </a:xfrm>
        </p:spPr>
        <p:txBody>
          <a:bodyPr/>
          <a:lstStyle/>
          <a:p>
            <a:r>
              <a:rPr lang="en-US" sz="3600" b="1" dirty="0" smtClean="0">
                <a:solidFill>
                  <a:srgbClr val="FFFF00"/>
                </a:solidFill>
              </a:rPr>
              <a:t>What was the purpose of the Lewis and Clark expedition?</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848600" cy="4267199"/>
          </a:xfrm>
        </p:spPr>
        <p:txBody>
          <a:bodyPr>
            <a:noAutofit/>
          </a:bodyPr>
          <a:lstStyle/>
          <a:p>
            <a:pPr marL="514350" indent="-514350">
              <a:buFont typeface="Arial" pitchFamily="34" charset="0"/>
              <a:buAutoNum type="arabicPeriod"/>
            </a:pPr>
            <a:r>
              <a:rPr lang="en-US" dirty="0" smtClean="0">
                <a:solidFill>
                  <a:schemeClr val="bg1"/>
                </a:solidFill>
              </a:rPr>
              <a:t>To explore the west and try to find a water route.</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To make friends in the west so they could explore.</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To discover the land route to the Pacific Ocean.</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To trade with the </a:t>
            </a:r>
            <a:r>
              <a:rPr lang="en-US" dirty="0" smtClean="0">
                <a:solidFill>
                  <a:schemeClr val="bg1"/>
                </a:solidFill>
              </a:rPr>
              <a:t>I</a:t>
            </a:r>
            <a:r>
              <a:rPr lang="en-US" dirty="0" smtClean="0">
                <a:solidFill>
                  <a:schemeClr val="bg1"/>
                </a:solidFill>
              </a:rPr>
              <a:t>ndians and the French.</a:t>
            </a:r>
            <a:endParaRPr lang="en-US" dirty="0">
              <a:solidFill>
                <a:schemeClr val="bg1"/>
              </a:solidFill>
            </a:endParaRPr>
          </a:p>
        </p:txBody>
      </p:sp>
      <p:sp>
        <p:nvSpPr>
          <p:cNvPr id="8" name="Title 7"/>
          <p:cNvSpPr>
            <a:spLocks noGrp="1"/>
          </p:cNvSpPr>
          <p:nvPr>
            <p:ph type="title"/>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B</a:t>
            </a:r>
            <a:r>
              <a:rPr lang="en-US" sz="4800" b="1" dirty="0"/>
              <a:t/>
            </a:r>
            <a:br>
              <a:rPr lang="en-US" sz="4800" b="1" dirty="0"/>
            </a:br>
            <a:r>
              <a:rPr lang="en-US" sz="4800" b="1" dirty="0" smtClean="0"/>
              <a:t>1000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b="1" dirty="0" smtClean="0">
                <a:solidFill>
                  <a:srgbClr val="FFFF00"/>
                </a:solidFill>
                <a:cs typeface="Arial" charset="0"/>
              </a:rPr>
              <a:t>Why is the war of 1812 called the 2</a:t>
            </a:r>
            <a:r>
              <a:rPr lang="en-US" b="1" baseline="30000" dirty="0" smtClean="0">
                <a:solidFill>
                  <a:srgbClr val="FFFF00"/>
                </a:solidFill>
                <a:cs typeface="Arial" charset="0"/>
              </a:rPr>
              <a:t>nd</a:t>
            </a:r>
            <a:r>
              <a:rPr lang="en-US" b="1" dirty="0" smtClean="0">
                <a:solidFill>
                  <a:srgbClr val="FFFF00"/>
                </a:solidFill>
                <a:cs typeface="Arial" charset="0"/>
              </a:rPr>
              <a:t> ward for independence?</a:t>
            </a:r>
            <a:endParaRPr lang="en-US" sz="3200" b="1" dirty="0">
              <a:solidFill>
                <a:srgbClr val="FFFF00"/>
              </a:solidFill>
              <a:cs typeface="Arial" charset="0"/>
            </a:endParaRPr>
          </a:p>
          <a:p>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7696200" cy="4267199"/>
          </a:xfrm>
        </p:spPr>
        <p:txBody>
          <a:bodyPr>
            <a:noAutofit/>
          </a:bodyPr>
          <a:lstStyle/>
          <a:p>
            <a:pPr marL="514350" indent="-514350">
              <a:buFont typeface="Arial" pitchFamily="34" charset="0"/>
              <a:buAutoNum type="arabicPeriod"/>
            </a:pPr>
            <a:r>
              <a:rPr lang="en-US" dirty="0" smtClean="0">
                <a:solidFill>
                  <a:schemeClr val="bg1"/>
                </a:solidFill>
              </a:rPr>
              <a:t>Because nicknames are needed for things to go down in history.</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Because American liked going to war.</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Because we were fighting Great Britain and we were expected to win.</a:t>
            </a:r>
            <a:endParaRPr lang="en-US" dirty="0" smtClean="0">
              <a:solidFill>
                <a:schemeClr val="bg1"/>
              </a:solidFill>
            </a:endParaRPr>
          </a:p>
          <a:p>
            <a:pPr marL="514350" indent="-514350">
              <a:buFont typeface="Arial" pitchFamily="34" charset="0"/>
              <a:buAutoNum type="arabicPeriod"/>
            </a:pPr>
            <a:r>
              <a:rPr lang="en-US" dirty="0" smtClean="0">
                <a:solidFill>
                  <a:schemeClr val="bg1"/>
                </a:solidFill>
              </a:rPr>
              <a:t>Because we were fighting Great Britain and we weren’t expected to win.</a:t>
            </a:r>
            <a:endParaRPr lang="en-US" dirty="0">
              <a:solidFill>
                <a:schemeClr val="bg1"/>
              </a:solidFill>
            </a:endParaRPr>
          </a:p>
        </p:txBody>
      </p:sp>
      <p:sp>
        <p:nvSpPr>
          <p:cNvPr id="8" name="Title 7"/>
          <p:cNvSpPr>
            <a:spLocks noGrp="1"/>
          </p:cNvSpPr>
          <p:nvPr>
            <p:ph type="title"/>
          </p:nvPr>
        </p:nvSpPr>
        <p:spPr/>
        <p:txBody>
          <a:bodyPr/>
          <a:lstStyle/>
          <a:p>
            <a:endParaRPr lang="en-US"/>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C</a:t>
            </a:r>
            <a:r>
              <a:rPr lang="en-US" sz="4800" b="1" dirty="0"/>
              <a:t/>
            </a:r>
            <a:br>
              <a:rPr lang="en-US" sz="4800" b="1" dirty="0"/>
            </a:br>
            <a:r>
              <a:rPr lang="en-US" sz="4800" b="1" dirty="0" smtClean="0"/>
              <a:t>1000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b="1" dirty="0" smtClean="0">
                <a:solidFill>
                  <a:srgbClr val="FFFF00"/>
                </a:solidFill>
                <a:cs typeface="Arial" charset="0"/>
              </a:rPr>
              <a:t>What does the term Manifest Destiny mean and what was the downside to it?</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4"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8" name="Text Placeholder 7"/>
          <p:cNvSpPr>
            <a:spLocks noGrp="1"/>
          </p:cNvSpPr>
          <p:nvPr>
            <p:ph type="body" idx="1"/>
          </p:nvPr>
        </p:nvSpPr>
        <p:spPr>
          <a:xfrm>
            <a:off x="457200" y="1600201"/>
            <a:ext cx="8229600" cy="914400"/>
          </a:xfrm>
        </p:spPr>
        <p:txBody>
          <a:bodyPr/>
          <a:lstStyle/>
          <a:p>
            <a:r>
              <a:rPr lang="en-US" dirty="0" smtClean="0"/>
              <a:t>No multiple choice….short answer.</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D</a:t>
            </a:r>
            <a:r>
              <a:rPr lang="en-US" sz="4800" b="1" dirty="0"/>
              <a:t/>
            </a:r>
            <a:br>
              <a:rPr lang="en-US" sz="4800" b="1" dirty="0"/>
            </a:br>
            <a:r>
              <a:rPr lang="en-US" sz="4800" b="1" dirty="0" smtClean="0"/>
              <a:t>1000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b="1" dirty="0" smtClean="0">
                <a:solidFill>
                  <a:srgbClr val="FFFF00"/>
                </a:solidFill>
                <a:cs typeface="Arial" charset="0"/>
              </a:rPr>
              <a:t>Define the following:</a:t>
            </a:r>
          </a:p>
          <a:p>
            <a:pPr fontAlgn="ctr"/>
            <a:r>
              <a:rPr lang="en-US" sz="3200" b="1" dirty="0" smtClean="0">
                <a:solidFill>
                  <a:srgbClr val="FFFF00"/>
                </a:solidFill>
                <a:cs typeface="Arial" charset="0"/>
              </a:rPr>
              <a:t>Indian Removal Act</a:t>
            </a:r>
          </a:p>
          <a:p>
            <a:pPr fontAlgn="ctr"/>
            <a:r>
              <a:rPr lang="en-US" b="1" dirty="0" smtClean="0">
                <a:solidFill>
                  <a:srgbClr val="FFFF00"/>
                </a:solidFill>
                <a:cs typeface="Arial" charset="0"/>
              </a:rPr>
              <a:t>Trail of Tears</a:t>
            </a:r>
            <a:endParaRPr lang="en-US" sz="3200" b="1" dirty="0">
              <a:solidFill>
                <a:srgbClr val="FFFF00"/>
              </a:solidFill>
              <a:cs typeface="Arial" charset="0"/>
            </a:endParaRPr>
          </a:p>
          <a:p>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B</a:t>
            </a:r>
            <a:r>
              <a:rPr lang="en-US" sz="4800" b="1" dirty="0"/>
              <a:t/>
            </a:r>
            <a:br>
              <a:rPr lang="en-US" sz="4800" b="1" dirty="0"/>
            </a:br>
            <a:r>
              <a:rPr lang="en-US" sz="4800" b="1" dirty="0"/>
              <a:t>200 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What type of democracy are we?</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4"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8" name="Text Placeholder 7"/>
          <p:cNvSpPr>
            <a:spLocks noGrp="1"/>
          </p:cNvSpPr>
          <p:nvPr>
            <p:ph type="body" idx="1"/>
          </p:nvPr>
        </p:nvSpPr>
        <p:spPr>
          <a:xfrm>
            <a:off x="457200" y="1600201"/>
            <a:ext cx="8229600" cy="1752600"/>
          </a:xfrm>
        </p:spPr>
        <p:txBody>
          <a:bodyPr/>
          <a:lstStyle/>
          <a:p>
            <a:r>
              <a:rPr lang="en-US" dirty="0" smtClean="0"/>
              <a:t>No multiple choice – short answer.</a:t>
            </a:r>
            <a:endParaRPr lang="en-US" dirty="0"/>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E</a:t>
            </a:r>
            <a:r>
              <a:rPr lang="en-US" sz="4800" b="1" dirty="0"/>
              <a:t/>
            </a:r>
            <a:br>
              <a:rPr lang="en-US" sz="4800" b="1" dirty="0"/>
            </a:br>
            <a:r>
              <a:rPr lang="en-US" sz="4800" b="1" dirty="0" smtClean="0"/>
              <a:t>1000 </a:t>
            </a:r>
            <a:r>
              <a:rPr lang="en-US" sz="4800" b="1" dirty="0"/>
              <a:t>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b="1" dirty="0" smtClean="0">
                <a:solidFill>
                  <a:srgbClr val="FFFF00"/>
                </a:solidFill>
                <a:cs typeface="Arial" charset="0"/>
              </a:rPr>
              <a:t>Define the following:</a:t>
            </a:r>
          </a:p>
          <a:p>
            <a:pPr fontAlgn="ctr"/>
            <a:r>
              <a:rPr lang="en-US" sz="3200" b="1" dirty="0" smtClean="0">
                <a:solidFill>
                  <a:srgbClr val="FFFF00"/>
                </a:solidFill>
                <a:cs typeface="Arial" charset="0"/>
              </a:rPr>
              <a:t>Secession</a:t>
            </a:r>
          </a:p>
          <a:p>
            <a:pPr fontAlgn="ctr"/>
            <a:r>
              <a:rPr lang="en-US" b="1" dirty="0" smtClean="0">
                <a:solidFill>
                  <a:srgbClr val="FFFF00"/>
                </a:solidFill>
                <a:cs typeface="Arial" charset="0"/>
              </a:rPr>
              <a:t>abolitionist</a:t>
            </a:r>
            <a:endParaRPr lang="en-US" sz="3200" b="1" dirty="0">
              <a:solidFill>
                <a:srgbClr val="FFFF00"/>
              </a:solidFill>
              <a:cs typeface="Arial" charset="0"/>
            </a:endParaRPr>
          </a:p>
          <a:p>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PQuestion"/>
          <p:cNvSpPr>
            <a:spLocks noGrp="1"/>
          </p:cNvSpPr>
          <p:nvPr>
            <p:ph type="title"/>
          </p:nvPr>
        </p:nvSpPr>
        <p:spPr>
          <a:xfrm>
            <a:off x="457200" y="274637"/>
            <a:ext cx="8229600" cy="1143000"/>
          </a:xfrm>
        </p:spPr>
        <p:txBody>
          <a:bodyPr/>
          <a:lstStyle/>
          <a:p>
            <a:r>
              <a:rPr lang="en-US" dirty="0" smtClean="0">
                <a:solidFill>
                  <a:srgbClr val="FFFF00"/>
                </a:solidFill>
              </a:rPr>
              <a:t>Question</a:t>
            </a:r>
            <a:endParaRPr lang="en-US" dirty="0">
              <a:solidFill>
                <a:srgbClr val="FFFF00"/>
              </a:solidFill>
            </a:endParaRPr>
          </a:p>
        </p:txBody>
      </p:sp>
      <p:sp>
        <p:nvSpPr>
          <p:cNvPr id="5" name="TextBox 4">
            <a:hlinkClick r:id="rId4"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8" name="Text Placeholder 7"/>
          <p:cNvSpPr>
            <a:spLocks noGrp="1"/>
          </p:cNvSpPr>
          <p:nvPr>
            <p:ph type="body" idx="1"/>
          </p:nvPr>
        </p:nvSpPr>
        <p:spPr>
          <a:xfrm>
            <a:off x="457200" y="1600201"/>
            <a:ext cx="8229600" cy="1219200"/>
          </a:xfrm>
        </p:spPr>
        <p:txBody>
          <a:bodyPr/>
          <a:lstStyle/>
          <a:p>
            <a:r>
              <a:rPr lang="en-US" dirty="0" smtClean="0"/>
              <a:t>No multiple choice – short answer.</a:t>
            </a:r>
            <a:endParaRPr lang="en-US" dirty="0"/>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chemeClr val="bg1"/>
                </a:solidFill>
              </a:rPr>
              <a:t>Final Jeopardy</a:t>
            </a:r>
            <a:endParaRPr lang="en-US" dirty="0">
              <a:solidFill>
                <a:schemeClr val="bg1"/>
              </a:solidFill>
            </a:endParaRPr>
          </a:p>
        </p:txBody>
      </p:sp>
      <p:sp>
        <p:nvSpPr>
          <p:cNvPr id="3" name="Text Placeholder 2"/>
          <p:cNvSpPr>
            <a:spLocks noGrp="1"/>
          </p:cNvSpPr>
          <p:nvPr>
            <p:ph type="body" idx="1"/>
          </p:nvPr>
        </p:nvSpPr>
        <p:spPr>
          <a:xfrm>
            <a:off x="457200" y="990600"/>
            <a:ext cx="8229600" cy="5135563"/>
          </a:xfrm>
        </p:spPr>
        <p:txBody>
          <a:bodyPr/>
          <a:lstStyle/>
          <a:p>
            <a:r>
              <a:rPr lang="en-US" dirty="0" smtClean="0">
                <a:solidFill>
                  <a:schemeClr val="bg1"/>
                </a:solidFill>
              </a:rPr>
              <a:t>As a group answer the following:</a:t>
            </a:r>
          </a:p>
          <a:p>
            <a:pPr>
              <a:buNone/>
            </a:pPr>
            <a:r>
              <a:rPr lang="en-US" dirty="0" smtClean="0">
                <a:solidFill>
                  <a:schemeClr val="bg1"/>
                </a:solidFill>
              </a:rPr>
              <a:t>	</a:t>
            </a:r>
            <a:r>
              <a:rPr lang="en-US" dirty="0" smtClean="0">
                <a:solidFill>
                  <a:schemeClr val="bg1"/>
                </a:solidFill>
              </a:rPr>
              <a:t>	</a:t>
            </a:r>
            <a:r>
              <a:rPr lang="en-US" sz="2000" dirty="0" smtClean="0">
                <a:solidFill>
                  <a:schemeClr val="bg1"/>
                </a:solidFill>
              </a:rPr>
              <a:t>What was the main cause of the civil war?</a:t>
            </a:r>
          </a:p>
          <a:p>
            <a:pPr>
              <a:buNone/>
            </a:pPr>
            <a:r>
              <a:rPr lang="en-US" sz="2000" dirty="0" smtClean="0">
                <a:solidFill>
                  <a:schemeClr val="bg1"/>
                </a:solidFill>
              </a:rPr>
              <a:t>	</a:t>
            </a:r>
            <a:r>
              <a:rPr lang="en-US" sz="2000" dirty="0" smtClean="0">
                <a:solidFill>
                  <a:schemeClr val="bg1"/>
                </a:solidFill>
              </a:rPr>
              <a:t>	Where did the Civil war begin?</a:t>
            </a:r>
          </a:p>
          <a:p>
            <a:pPr>
              <a:buNone/>
            </a:pPr>
            <a:r>
              <a:rPr lang="en-US" sz="2000" dirty="0" smtClean="0">
                <a:solidFill>
                  <a:schemeClr val="bg1"/>
                </a:solidFill>
              </a:rPr>
              <a:t>	</a:t>
            </a:r>
            <a:r>
              <a:rPr lang="en-US" sz="2000" dirty="0" smtClean="0">
                <a:solidFill>
                  <a:schemeClr val="bg1"/>
                </a:solidFill>
              </a:rPr>
              <a:t>	Which battle had the highest causalities all together?</a:t>
            </a:r>
          </a:p>
          <a:p>
            <a:pPr>
              <a:buNone/>
            </a:pPr>
            <a:r>
              <a:rPr lang="en-US" sz="2000" dirty="0" smtClean="0">
                <a:solidFill>
                  <a:schemeClr val="bg1"/>
                </a:solidFill>
              </a:rPr>
              <a:t>	</a:t>
            </a:r>
            <a:r>
              <a:rPr lang="en-US" sz="2000" dirty="0" smtClean="0">
                <a:solidFill>
                  <a:schemeClr val="bg1"/>
                </a:solidFill>
              </a:rPr>
              <a:t>	What were the advantages and disadvantages of both sides?</a:t>
            </a:r>
          </a:p>
          <a:p>
            <a:pPr>
              <a:buNone/>
            </a:pPr>
            <a:r>
              <a:rPr lang="en-US" sz="2000" dirty="0" smtClean="0">
                <a:solidFill>
                  <a:schemeClr val="bg1"/>
                </a:solidFill>
              </a:rPr>
              <a:t>	</a:t>
            </a:r>
            <a:r>
              <a:rPr lang="en-US" sz="2000" dirty="0" smtClean="0">
                <a:solidFill>
                  <a:schemeClr val="bg1"/>
                </a:solidFill>
              </a:rPr>
              <a:t>	What was the name of the speech given by Abraham Lincoln honoring those who had died?</a:t>
            </a:r>
          </a:p>
          <a:p>
            <a:pPr>
              <a:buNone/>
            </a:pPr>
            <a:endParaRPr lang="en-US" sz="2000" dirty="0" smtClean="0">
              <a:solidFill>
                <a:schemeClr val="bg1"/>
              </a:solidFill>
            </a:endParaRPr>
          </a:p>
          <a:p>
            <a:pPr>
              <a:buNone/>
            </a:pPr>
            <a:r>
              <a:rPr lang="en-US" sz="2800" dirty="0" smtClean="0">
                <a:solidFill>
                  <a:schemeClr val="bg1"/>
                </a:solidFill>
              </a:rPr>
              <a:t>Team with the most correct wins 200 points per correct answer.</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048000"/>
          </a:xfrm>
        </p:spPr>
        <p:txBody>
          <a:bodyPr>
            <a:normAutofit/>
          </a:bodyPr>
          <a:lstStyle/>
          <a:p>
            <a:r>
              <a:rPr lang="en-US" sz="4800" dirty="0" smtClean="0">
                <a:solidFill>
                  <a:srgbClr val="FFFF00"/>
                </a:solidFill>
                <a:latin typeface="Showcard Gothic" pitchFamily="82" charset="0"/>
              </a:rPr>
              <a:t>Thank you for</a:t>
            </a:r>
            <a:br>
              <a:rPr lang="en-US" sz="4800" dirty="0" smtClean="0">
                <a:solidFill>
                  <a:srgbClr val="FFFF00"/>
                </a:solidFill>
                <a:latin typeface="Showcard Gothic" pitchFamily="82" charset="0"/>
              </a:rPr>
            </a:br>
            <a:r>
              <a:rPr lang="en-US" sz="4800" dirty="0" smtClean="0">
                <a:solidFill>
                  <a:srgbClr val="FFFF00"/>
                </a:solidFill>
                <a:latin typeface="Showcard Gothic" pitchFamily="82" charset="0"/>
              </a:rPr>
              <a:t>playing </a:t>
            </a:r>
            <a:r>
              <a:rPr lang="en-US" sz="6000" dirty="0" err="1" smtClean="0">
                <a:solidFill>
                  <a:schemeClr val="bg1"/>
                </a:solidFill>
                <a:latin typeface="Showcard Gothic" pitchFamily="82" charset="0"/>
              </a:rPr>
              <a:t>Clickerdy</a:t>
            </a:r>
            <a:endParaRPr lang="en-US" sz="6000" dirty="0">
              <a:solidFill>
                <a:schemeClr val="bg1"/>
              </a:solidFill>
              <a:latin typeface="Showcard Gothic" pitchFamily="82"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Elect</a:t>
            </a:r>
          </a:p>
          <a:p>
            <a:pPr marL="514350" indent="-514350">
              <a:buFont typeface="Arial" pitchFamily="34" charset="0"/>
              <a:buAutoNum type="arabicPeriod"/>
            </a:pPr>
            <a:r>
              <a:rPr lang="en-US" dirty="0" smtClean="0">
                <a:solidFill>
                  <a:schemeClr val="bg1"/>
                </a:solidFill>
              </a:rPr>
              <a:t>Federalism</a:t>
            </a:r>
          </a:p>
          <a:p>
            <a:pPr marL="514350" indent="-514350">
              <a:buFont typeface="Arial" pitchFamily="34" charset="0"/>
              <a:buAutoNum type="arabicPeriod"/>
            </a:pPr>
            <a:r>
              <a:rPr lang="en-US" dirty="0" smtClean="0">
                <a:solidFill>
                  <a:schemeClr val="bg1"/>
                </a:solidFill>
              </a:rPr>
              <a:t>Representative</a:t>
            </a:r>
          </a:p>
          <a:p>
            <a:pPr marL="514350" indent="-514350">
              <a:buFont typeface="Arial" pitchFamily="34" charset="0"/>
              <a:buAutoNum type="arabicPeriod"/>
            </a:pPr>
            <a:r>
              <a:rPr lang="en-US" dirty="0" smtClean="0">
                <a:solidFill>
                  <a:schemeClr val="bg1"/>
                </a:solidFill>
              </a:rPr>
              <a:t>None of the above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C</a:t>
            </a:r>
            <a:r>
              <a:rPr lang="en-US" sz="4800" b="1" dirty="0"/>
              <a:t/>
            </a:r>
            <a:br>
              <a:rPr lang="en-US" sz="4800" b="1" dirty="0"/>
            </a:br>
            <a:r>
              <a:rPr lang="en-US" sz="4800" b="1" dirty="0"/>
              <a:t>200 Points</a:t>
            </a:r>
          </a:p>
        </p:txBody>
      </p:sp>
      <p:sp>
        <p:nvSpPr>
          <p:cNvPr id="7171" name="Rectangle 3"/>
          <p:cNvSpPr>
            <a:spLocks noGrp="1" noChangeArrowheads="1"/>
          </p:cNvSpPr>
          <p:nvPr>
            <p:ph type="subTitle" idx="1"/>
          </p:nvPr>
        </p:nvSpPr>
        <p:spPr>
          <a:xfrm>
            <a:off x="490538" y="3860800"/>
            <a:ext cx="8129587" cy="1752600"/>
          </a:xfrm>
        </p:spPr>
        <p:txBody>
          <a:bodyPr/>
          <a:lstStyle/>
          <a:p>
            <a:r>
              <a:rPr lang="en-US" sz="3600" dirty="0" smtClean="0">
                <a:solidFill>
                  <a:srgbClr val="FFFF00"/>
                </a:solidFill>
              </a:rPr>
              <a:t>What is another name for a representative democracy?</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533400" y="6019800"/>
            <a:ext cx="1828800" cy="381000"/>
          </a:xfrm>
          <a:prstGeom prst="roundRect">
            <a:avLst/>
          </a:prstGeom>
          <a:solidFill>
            <a:srgbClr val="002060"/>
          </a:solidFill>
          <a:ln w="317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5" action="ppaction://hlinksldjump"/>
          </p:cNvPr>
          <p:cNvSpPr txBox="1"/>
          <p:nvPr/>
        </p:nvSpPr>
        <p:spPr>
          <a:xfrm>
            <a:off x="533401" y="6019800"/>
            <a:ext cx="2057399" cy="369332"/>
          </a:xfrm>
          <a:prstGeom prst="rect">
            <a:avLst/>
          </a:prstGeom>
          <a:noFill/>
        </p:spPr>
        <p:txBody>
          <a:bodyPr wrap="square" rtlCol="0">
            <a:spAutoFit/>
          </a:bodyPr>
          <a:lstStyle/>
          <a:p>
            <a:r>
              <a:rPr lang="en-US" dirty="0" smtClean="0">
                <a:solidFill>
                  <a:srgbClr val="FFFF00"/>
                </a:solidFill>
              </a:rPr>
              <a:t>Category Selection</a:t>
            </a:r>
            <a:endParaRPr lang="en-US" dirty="0">
              <a:solidFill>
                <a:srgbClr val="FFFF00"/>
              </a:solidFill>
            </a:endParaRPr>
          </a:p>
        </p:txBody>
      </p:sp>
      <p:sp>
        <p:nvSpPr>
          <p:cNvPr id="3" name="TPAnswers"/>
          <p:cNvSpPr>
            <a:spLocks noGrp="1"/>
          </p:cNvSpPr>
          <p:nvPr>
            <p:ph type="body" idx="1"/>
            <p:custDataLst>
              <p:tags r:id="rId2"/>
            </p:custDataLst>
          </p:nvPr>
        </p:nvSpPr>
        <p:spPr>
          <a:xfrm>
            <a:off x="685800" y="1600200"/>
            <a:ext cx="3886200" cy="4267199"/>
          </a:xfrm>
        </p:spPr>
        <p:txBody>
          <a:bodyPr>
            <a:noAutofit/>
          </a:bodyPr>
          <a:lstStyle/>
          <a:p>
            <a:pPr marL="514350" indent="-514350">
              <a:buFont typeface="Arial" pitchFamily="34" charset="0"/>
              <a:buAutoNum type="arabicPeriod"/>
            </a:pPr>
            <a:r>
              <a:rPr lang="en-US" dirty="0" smtClean="0">
                <a:solidFill>
                  <a:schemeClr val="bg1"/>
                </a:solidFill>
              </a:rPr>
              <a:t>Republic</a:t>
            </a:r>
          </a:p>
          <a:p>
            <a:pPr marL="514350" indent="-514350">
              <a:buFont typeface="Arial" pitchFamily="34" charset="0"/>
              <a:buAutoNum type="arabicPeriod"/>
            </a:pPr>
            <a:r>
              <a:rPr lang="en-US" dirty="0" smtClean="0">
                <a:solidFill>
                  <a:schemeClr val="bg1"/>
                </a:solidFill>
              </a:rPr>
              <a:t>Voting</a:t>
            </a:r>
          </a:p>
          <a:p>
            <a:pPr marL="514350" indent="-514350">
              <a:buFont typeface="Arial" pitchFamily="34" charset="0"/>
              <a:buAutoNum type="arabicPeriod"/>
            </a:pPr>
            <a:r>
              <a:rPr lang="en-US" dirty="0" smtClean="0">
                <a:solidFill>
                  <a:schemeClr val="bg1"/>
                </a:solidFill>
              </a:rPr>
              <a:t>Constitutional</a:t>
            </a:r>
          </a:p>
          <a:p>
            <a:pPr marL="514350" indent="-514350">
              <a:buFont typeface="Arial" pitchFamily="34" charset="0"/>
              <a:buAutoNum type="arabicPeriod"/>
            </a:pPr>
            <a:r>
              <a:rPr lang="en-US" dirty="0" smtClean="0">
                <a:solidFill>
                  <a:schemeClr val="bg1"/>
                </a:solidFill>
              </a:rPr>
              <a:t>Legislative</a:t>
            </a:r>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676400"/>
            <a:ext cx="7772400" cy="1143000"/>
          </a:xfrm>
        </p:spPr>
        <p:txBody>
          <a:bodyPr>
            <a:noAutofit/>
          </a:bodyPr>
          <a:lstStyle/>
          <a:p>
            <a:r>
              <a:rPr lang="en-US" sz="4800" b="1" dirty="0" smtClean="0"/>
              <a:t>Category D</a:t>
            </a:r>
            <a:r>
              <a:rPr lang="en-US" sz="4800" b="1" dirty="0"/>
              <a:t/>
            </a:r>
            <a:br>
              <a:rPr lang="en-US" sz="4800" b="1" dirty="0"/>
            </a:br>
            <a:r>
              <a:rPr lang="en-US" sz="4800" b="1" dirty="0"/>
              <a:t>200 Points</a:t>
            </a:r>
          </a:p>
        </p:txBody>
      </p:sp>
      <p:sp>
        <p:nvSpPr>
          <p:cNvPr id="7171" name="Rectangle 3"/>
          <p:cNvSpPr>
            <a:spLocks noGrp="1" noChangeArrowheads="1"/>
          </p:cNvSpPr>
          <p:nvPr>
            <p:ph type="subTitle" idx="1"/>
          </p:nvPr>
        </p:nvSpPr>
        <p:spPr>
          <a:xfrm>
            <a:off x="490538" y="3860800"/>
            <a:ext cx="8129587" cy="1752600"/>
          </a:xfrm>
        </p:spPr>
        <p:txBody>
          <a:bodyPr/>
          <a:lstStyle/>
          <a:p>
            <a:pPr fontAlgn="ctr"/>
            <a:r>
              <a:rPr lang="en-US" dirty="0" smtClean="0">
                <a:solidFill>
                  <a:srgbClr val="FFFF00"/>
                </a:solidFill>
              </a:rPr>
              <a:t>What are the two MAIN purposes of the Constitution?</a:t>
            </a:r>
            <a:endParaRPr lang="en-US" sz="3600" b="1" dirty="0">
              <a:solidFill>
                <a:srgbClr val="FFFF00"/>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2.0"/>
  <p:tag name="PPVERSION" val="12.0"/>
  <p:tag name="DELIMITERS" val="3.1"/>
  <p:tag name="SHOWBARVISIBLE" val="True"/>
  <p:tag name="EXPANDSHOWBAR" val="True"/>
  <p:tag name="USESECONDARYMONITOR" val="True"/>
  <p:tag name="SAVECSVWITHSESSION" val="False"/>
  <p:tag name="CSVFORMAT" val="0"/>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0"/>
  <p:tag name="RACERSMAXDISPLAYED" val="0"/>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4144960"/>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LABELS" val="1"/>
  <p:tag name="RESETCHARTS" val="True"/>
  <p:tag name="INCLUDENONRESPONDERS" val="False"/>
  <p:tag name="MULTIRESPDIVISOR" val="1"/>
  <p:tag name="PARTLISTDEFAULT" val="0"/>
  <p:tag name="INCLUDEPPT" val="True"/>
  <p:tag name="ALLOWUSERFEEDBACK" val="False"/>
  <p:tag name="CORRECTPOINTVALUE" val="100"/>
  <p:tag name="INCORRECTPOINTVALUE" val="0"/>
  <p:tag name="REALTIMEBACKUP" val="False"/>
  <p:tag name="REALTIMEBACKUPPATH" val="(None)"/>
  <p:tag name="ZEROBASED" val="False"/>
  <p:tag name="AUTOADJUSTPARTRANGE" val="True"/>
  <p:tag name="CHARTSCALE" val="True"/>
  <p:tag name="ADVANCEDSETTINGSVIEW" val="Tru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BULLETTYPE" val="3"/>
  <p:tag name="CHARTCOLORINDICES" val="33,39,33,39,33,39,33,39,33,39,10,9"/>
  <p:tag name="CHARTCOLORS" val="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3"/>
  <p:tag name="SLIDEGUID" val="401AC60CA2BE4CDF9FDAFAA27230056C"/>
  <p:tag name="CHARTCOLORINDICES" val="33,39,33,39,33,39,33,39,33,39,10,9"/>
  <p:tag name="CHARTCOLORS" val="1"/>
  <p:tag name="TOTALRESPONSES" val="100"/>
  <p:tag name="RESPONSECOUNT" val="100"/>
  <p:tag name="SLICED" val="False"/>
  <p:tag name="RESPONSES" val="4;4;3;3;3;3;1;2;4;1;3;2;4;4;2;1;2;2;1;2;3;3;4;3;4;1;1;2;3;1;1;3;2;1;2;1;3;2;3;1;4;3;1;1;4;2;1;4;3;1;4;1;3;3;3;2;4;2;3;4;3;4;1;3;2;1;3;2;2;2;4;1;3;2;4;4;2;2;2;1;2;4;3;4;1;4;2;2;3;3;2;1;4;3;2;4;2;4;3;2;"/>
  <p:tag name="CHARTSTRINGSTD" val="22 28 27 23"/>
  <p:tag name="CHARTSTRINGREV" val="23 27 28 22"/>
  <p:tag name="CHARTSTRINGSTDPER" val="0.22 0.28 0.27 0.23"/>
  <p:tag name="CHARTSTRINGREVPER" val="0.23 0.27 0.28 0.22"/>
  <p:tag name="CORRECTPOINTVALUE" val="200"/>
  <p:tag name="RESPONSESGATHERED" val="False"/>
  <p:tag name="VALUES" val="No Value|smicln|No Value|smicln|No Value|smicln|No Valu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4"/>
  <p:tag name="SLIDEGUID" val="86DCF753C3CE4F1B8028554745CC36CA"/>
  <p:tag name="CHARTCOLORINDICES" val="33,39,33,39,33,39,33,39,33,39,10,9"/>
  <p:tag name="CHARTCOLORS" val="1"/>
  <p:tag name="TOTALRESPONSES" val="100"/>
  <p:tag name="RESPONSECOUNT" val="100"/>
  <p:tag name="SLICED" val="False"/>
  <p:tag name="RESPONSES" val="4;1;1;3;1;2;2;2;1;1;4;2;1;4;3;3;2;3;4;1;4;3;4;2;1;1;3;2;3;3;1;3;1;2;2;1;3;2;4;1;4;4;3;4;2;1;1;2;3;2;1;2;1;3;3;2;1;2;3;4;1;2;3;3;1;3;2;3;3;1;1;4;3;3;3;2;2;2;3;1;4;4;3;1;3;2;4;4;4;2;1;4;2;3;4;1;3;2;4;2;"/>
  <p:tag name="CHARTSTRINGSTD" val="26 26 28 20"/>
  <p:tag name="CHARTSTRINGREV" val="20 28 26 26"/>
  <p:tag name="CHARTSTRINGSTDPER" val="0.26 0.26 0.28 0.2"/>
  <p:tag name="CHARTSTRINGREVPER" val="0.2 0.28 0.26 0.26"/>
  <p:tag name="CORRECTPOINTVALUE" val="200"/>
  <p:tag name="RESPONSESGATHERED" val="False"/>
  <p:tag name="VALUES" val="No Value|smicln|No Value|smicln|No Value|smicln|No Value"/>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5"/>
  <p:tag name="SLIDEGUID" val="CFA9104478DD46ABAE199194DC71B91D"/>
  <p:tag name="CHARTCOLORINDICES" val="33,39,33,39,33,39,33,39,33,39,10,9"/>
  <p:tag name="CHARTCOLORS" val="1"/>
  <p:tag name="TOTALRESPONSES" val="100"/>
  <p:tag name="RESPONSECOUNT" val="100"/>
  <p:tag name="SLICED" val="False"/>
  <p:tag name="RESPONSES" val="1;2;3;2;1;2;3;2;2;2;2;2;3;1;2;4;1;1;4;2;3;2;2;1;3;4;4;4;1;1;3;3;3;3;1;1;3;3;2;3;1;2;1;2;2;1;4;1;3;3;1;1;2;1;1;4;4;3;2;4;2;1;3;3;3;3;2;3;4;3;2;1;2;2;3;2;3;4;3;1;2;1;4;2;1;2;1;2;4;3;3;4;4;2;3;2;1;4;2;4;"/>
  <p:tag name="CHARTSTRINGSTD" val="25 31 27 17"/>
  <p:tag name="CHARTSTRINGREV" val="17 27 31 25"/>
  <p:tag name="CHARTSTRINGSTDPER" val="0.25 0.31 0.27 0.17"/>
  <p:tag name="CHARTSTRINGREVPER" val="0.17 0.27 0.31 0.25"/>
  <p:tag name="CORRECTPOINTVALUE" val="200"/>
  <p:tag name="RESPONSESGATHERED" val="False"/>
  <p:tag name="VALUES" val="No Value|smicln|No Value|smicln|No Value|smicln|No Valu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6"/>
  <p:tag name="SLIDEGUID" val="925B16B51448491996007041557DE6C4"/>
  <p:tag name="CHARTCOLORINDICES" val="33,39,33,39,33,39,33,39,33,39,10,9"/>
  <p:tag name="CHARTCOLORS" val="1"/>
  <p:tag name="TOTALRESPONSES" val="100"/>
  <p:tag name="RESPONSECOUNT" val="100"/>
  <p:tag name="SLICED" val="False"/>
  <p:tag name="RESPONSES" val="3;4;3;3;4;1;1;1;1;1;1;1;2;1;1;1;1;1;3;3;3;1;1;4;3;2;2;4;4;3;1;1;3;2;3;2;2;3;4;1;4;1;3;4;2;2;1;1;1;1;1;3;1;3;3;4;2;3;3;2;4;4;3;3;3;1;2;4;4;1;4;4;2;1;2;2;2;2;4;3;2;3;4;2;1;4;1;1;2;2;3;1;4;3;2;3;2;1;4;3;"/>
  <p:tag name="CHARTSTRINGSTD" val="32 22 26 20"/>
  <p:tag name="CHARTSTRINGREV" val="20 26 22 32"/>
  <p:tag name="CHARTSTRINGSTDPER" val="0.32 0.22 0.26 0.2"/>
  <p:tag name="CHARTSTRINGREVPER" val="0.2 0.26 0.22 0.32"/>
  <p:tag name="CORRECTPOINTVALUE" val="400"/>
  <p:tag name="RESPONSESGATHERED" val="False"/>
  <p:tag name="VALUES" val="No Value|smicln|No Value|smicln|No Value|smicln|No Value"/>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7"/>
  <p:tag name="SLIDEGUID" val="9A5A492A326E4193A29FFE80C4E0B367"/>
  <p:tag name="CHARTCOLORINDICES" val="33,39,33,39,33,39,33,39,33,39,10,9"/>
  <p:tag name="CHARTCOLORS" val="1"/>
  <p:tag name="TOTALRESPONSES" val="100"/>
  <p:tag name="RESPONSECOUNT" val="100"/>
  <p:tag name="SLICED" val="False"/>
  <p:tag name="RESPONSES" val="4;4;3;2;1;2;3;1;1;3;1;1;4;3;2;2;3;3;4;1;3;4;1;3;2;2;1;2;4;2;3;3;2;3;1;4;3;3;2;2;4;2;1;3;2;1;1;3;2;4;3;3;2;4;3;4;4;2;4;4;3;4;1;2;1;2;2;2;4;2;4;2;3;2;2;3;2;1;1;4;1;1;3;3;3;1;1;4;2;3;4;2;2;1;4;4;2;1;1;1;"/>
  <p:tag name="CHARTSTRINGSTD" val="24 29 25 22"/>
  <p:tag name="CHARTSTRINGREV" val="22 25 29 24"/>
  <p:tag name="CHARTSTRINGSTDPER" val="0.24 0.29 0.25 0.22"/>
  <p:tag name="CHARTSTRINGREVPER" val="0.22 0.25 0.29 0.24"/>
  <p:tag name="CORRECTPOINTVALUE" val="400"/>
  <p:tag name="RESPONSESGATHERED" val="False"/>
  <p:tag name="VALUES" val="No Value|smicln|No Value|smicln|No Value|smicln|No Value"/>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8"/>
  <p:tag name="SLIDEGUID" val="653634F1A692404DBB0B4353CEF65CE5"/>
  <p:tag name="CHARTCOLORINDICES" val="33,39,33,39,33,39,33,39,33,39,10,9"/>
  <p:tag name="CHARTCOLORS" val="1"/>
  <p:tag name="TOTALRESPONSES" val="100"/>
  <p:tag name="RESPONSECOUNT" val="100"/>
  <p:tag name="SLICED" val="False"/>
  <p:tag name="RESPONSES" val="4;1;4;2;1;3;1;4;4;4;3;2;1;2;2;2;3;1;4;3;3;4;4;2;4;4;4;1;4;3;4;3;3;4;3;1;1;3;2;3;4;4;1;3;3;1;4;1;4;1;1;2;3;4;1;2;2;1;4;2;1;2;2;1;3;3;1;1;2;1;1;4;2;1;3;4;3;2;1;3;2;3;2;1;4;2;4;1;4;4;2;1;4;4;3;3;3;4;2;1;"/>
  <p:tag name="CHARTSTRINGSTD" val="27 21 23 29"/>
  <p:tag name="CHARTSTRINGREV" val="29 23 21 27"/>
  <p:tag name="CHARTSTRINGSTDPER" val="0.27 0.21 0.23 0.29"/>
  <p:tag name="CHARTSTRINGREVPER" val="0.29 0.23 0.21 0.27"/>
  <p:tag name="CORRECTPOINTVALUE" val="400"/>
  <p:tag name="RESPONSESGATHERED" val="False"/>
  <p:tag name="VALUES" val="No Value|smicln|No Value|smicln|No Value|smicln|No Value"/>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9"/>
  <p:tag name="SLIDEGUID" val="2CFCCEF9632D4592851335C2476436D3"/>
  <p:tag name="CHARTCOLORINDICES" val="33,39,33,39,33,39,33,39,33,39,10,9"/>
  <p:tag name="CHARTCOLORS" val="1"/>
  <p:tag name="TOTALRESPONSES" val="100"/>
  <p:tag name="RESPONSECOUNT" val="100"/>
  <p:tag name="SLICED" val="False"/>
  <p:tag name="RESPONSES" val="4;2;4;2;3;1;2;2;4;1;2;1;1;1;2;1;1;3;3;3;1;2;3;1;3;2;1;2;1;3;3;2;4;3;1;1;2;4;2;4;4;3;2;3;3;3;2;2;1;1;3;3;4;1;4;1;1;4;4;4;2;1;2;2;2;3;1;1;4;4;2;2;1;4;1;2;2;3;3;1;1;3;1;3;4;2;1;2;1;1;1;1;1;2;2;2;2;2;3;3;"/>
  <p:tag name="CHARTSTRINGSTD" val="32 30 22 16"/>
  <p:tag name="CHARTSTRINGREV" val="16 22 30 32"/>
  <p:tag name="CHARTSTRINGSTDPER" val="0.32 0.3 0.22 0.16"/>
  <p:tag name="CHARTSTRINGREVPER" val="0.16 0.22 0.3 0.32"/>
  <p:tag name="CORRECTPOINTVALUE" val="400"/>
  <p:tag name="RESPONSESGATHERED" val="False"/>
  <p:tag name="VALUES" val="No Value|smicln|No Value|smicln|No Value|smicln|No Value"/>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0"/>
  <p:tag name="SLIDEGUID" val="BCF4CE2B69CD44518A1F0628D9C14AF2"/>
  <p:tag name="CHARTCOLORINDICES" val="33,39,33,39,33,39,33,39,33,39,10,9"/>
  <p:tag name="CHARTCOLORS" val="1"/>
  <p:tag name="TOTALRESPONSES" val="100"/>
  <p:tag name="RESPONSECOUNT" val="100"/>
  <p:tag name="SLICED" val="False"/>
  <p:tag name="RESPONSES" val="1;1;2;2;4;1;1;2;2;3;4;3;3;3;1;4;2;4;2;4;1;4;1;4;4;2;3;1;4;4;2;4;2;1;4;2;4;1;3;2;3;4;1;2;3;3;2;4;2;3;1;3;1;3;2;4;2;4;1;2;3;4;3;2;2;4;1;1;1;2;4;4;4;1;4;2;4;3;1;4;1;2;4;1;4;4;1;1;2;4;1;4;2;2;1;4;1;4;3;2;"/>
  <p:tag name="CHARTSTRINGSTD" val="26 26 16 32"/>
  <p:tag name="CHARTSTRINGREV" val="32 16 26 26"/>
  <p:tag name="CHARTSTRINGSTDPER" val="0.26 0.26 0.16 0.32"/>
  <p:tag name="CHARTSTRINGREVPER" val="0.32 0.16 0.26 0.26"/>
  <p:tag name="CORRECTPOINTVALUE" val="400"/>
  <p:tag name="RESPONSESGATHERED" val="False"/>
  <p:tag name="VALUES" val="No Value|smicln|No Value|smicln|No Value|smicln|No Value"/>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1"/>
  <p:tag name="SLIDEGUID" val="2AD3B0DE8A2947F0A4B278EFBC7D7343"/>
  <p:tag name="CHARTCOLORINDICES" val="33,39,33,39,33,39,33,39,33,39,10,9"/>
  <p:tag name="CHARTCOLORS" val="1"/>
  <p:tag name="TOTALRESPONSES" val="100"/>
  <p:tag name="RESPONSECOUNT" val="100"/>
  <p:tag name="SLICED" val="False"/>
  <p:tag name="RESPONSES" val="3;4;3;3;2;2;3;4;1;3;2;4;1;1;2;1;4;4;2;1;4;4;1;3;2;4;4;4;4;2;3;2;1;1;3;4;2;1;4;2;2;3;2;3;1;4;4;2;4;3;2;3;4;3;1;4;3;1;1;1;3;3;4;4;3;4;1;2;3;4;4;4;3;1;3;3;3;1;4;4;1;2;3;4;3;4;1;3;3;4;4;3;2;3;1;3;2;1;1;2;"/>
  <p:tag name="CHARTSTRINGSTD" val="22 19 29 30"/>
  <p:tag name="CHARTSTRINGREV" val="30 29 19 22"/>
  <p:tag name="CHARTSTRINGSTDPER" val="0.22 0.19 0.29 0.3"/>
  <p:tag name="CHARTSTRINGREVPER" val="0.3 0.29 0.19 0.22"/>
  <p:tag name="CORRECTPOINTVALUE" val="600"/>
  <p:tag name="RESPONSESGATHERED" val="False"/>
  <p:tag name="VALUES" val="No Value|smicln|No Value|smicln|No Value|smicln|No Value"/>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2"/>
  <p:tag name="SLIDEGUID" val="4C4F473F68CE451CBF5201EC1C70FF57"/>
  <p:tag name="CHARTCOLORINDICES" val="33,39,33,39,33,39,33,39,33,39,10,9"/>
  <p:tag name="CHARTCOLORS" val="1"/>
  <p:tag name="TOTALRESPONSES" val="100"/>
  <p:tag name="RESPONSECOUNT" val="100"/>
  <p:tag name="SLICED" val="False"/>
  <p:tag name="RESPONSES" val="2;1;1;3;4;3;2;4;2;1;4;2;4;2;4;2;2;1;1;2;4;1;1;4;3;3;3;2;1;3;4;1;3;4;2;1;2;4;1;3;1;3;4;4;2;3;4;4;3;4;4;3;3;3;2;4;1;1;3;4;4;4;2;3;3;4;4;1;1;4;2;4;1;1;4;1;4;4;1;4;1;4;1;2;3;1;4;1;1;4;3;3;4;3;2;3;3;1;2;2;"/>
  <p:tag name="CHARTSTRINGSTD" val="26 19 23 32"/>
  <p:tag name="CHARTSTRINGREV" val="32 23 19 26"/>
  <p:tag name="CHARTSTRINGSTDPER" val="0.26 0.19 0.23 0.32"/>
  <p:tag name="CHARTSTRINGREVPER" val="0.32 0.23 0.19 0.26"/>
  <p:tag name="CORRECTPOINTVALUE" val="600"/>
  <p:tag name="RESPONSESGATHERED" val="False"/>
  <p:tag name="VALUES" val="No Value|smicln|No Value|smicln|No Value|smicln|No Value"/>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3"/>
  <p:tag name="SLIDEGUID" val="98DFA84A2D654FB7A930B22B3D874EE3"/>
  <p:tag name="CHARTCOLORINDICES" val="33,39,33,39,33,39,33,39,33,39,10,9"/>
  <p:tag name="CHARTCOLORS" val="1"/>
  <p:tag name="TOTALRESPONSES" val="100"/>
  <p:tag name="RESPONSECOUNT" val="100"/>
  <p:tag name="SLICED" val="False"/>
  <p:tag name="RESPONSES" val="4;2;3;3;2;3;3;4;3;2;1;2;3;1;2;4;4;2;2;2;3;1;2;1;2;1;3;3;1;1;4;3;2;2;2;1;2;4;4;2;4;1;2;1;1;1;3;4;1;4;1;2;4;2;4;1;4;4;3;2;1;2;4;2;1;4;1;1;3;2;1;2;2;1;1;4;3;3;2;3;3;3;1;4;2;1;4;3;3;1;2;3;4;3;3;1;4;2;4;4;"/>
  <p:tag name="CHARTSTRINGSTD" val="26 28 23 23"/>
  <p:tag name="CHARTSTRINGREV" val="23 23 28 26"/>
  <p:tag name="CHARTSTRINGSTDPER" val="0.26 0.28 0.23 0.23"/>
  <p:tag name="CHARTSTRINGREVPER" val="0.23 0.23 0.28 0.26"/>
  <p:tag name="CORRECTPOINTVALUE" val="600"/>
  <p:tag name="RESPONSESGATHERED" val="False"/>
  <p:tag name="VALUES" val="No Value|smicln|No Value|smicln|No Value|smicln|No Value"/>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4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4"/>
  <p:tag name="SLIDEGUID" val="FCD0058B9FB24C8C9350D6FA43F72B71"/>
  <p:tag name="CHARTCOLORINDICES" val="33,39,33,39,33,39,33,39,33,39,10,9"/>
  <p:tag name="CHARTCOLORS" val="1"/>
  <p:tag name="TOTALRESPONSES" val="100"/>
  <p:tag name="RESPONSECOUNT" val="100"/>
  <p:tag name="SLICED" val="False"/>
  <p:tag name="RESPONSES" val="2;4;1;2;4;1;3;2;3;4;1;4;3;1;4;4;2;3;2;3;2;4;4;4;4;1;1;2;1;4;3;3;1;1;3;3;2;2;2;2;3;1;1;4;4;2;2;2;4;2;3;3;4;2;4;4;4;1;2;2;2;3;2;3;2;3;3;2;1;4;3;3;2;2;2;3;1;2;4;1;3;1;2;1;1;1;4;1;2;2;2;2;4;3;4;1;2;3;4;4;"/>
  <p:tag name="CHARTSTRINGSTD" val="21 32 22 25"/>
  <p:tag name="CHARTSTRINGREV" val="25 22 32 21"/>
  <p:tag name="CHARTSTRINGSTDPER" val="0.21 0.32 0.22 0.25"/>
  <p:tag name="CHARTSTRINGREVPER" val="0.25 0.22 0.32 0.21"/>
  <p:tag name="CORRECTPOINTVALUE" val="600"/>
  <p:tag name="RESPONSESGATHERED" val="False"/>
  <p:tag name="VALUES" val="No Value|smicln|No Value|smicln|No Value|smicln|No Value"/>
</p:tagLst>
</file>

<file path=ppt/tags/tag4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5"/>
  <p:tag name="SLIDEGUID" val="755C65984CAD4E6AB792E1455726BD86"/>
  <p:tag name="CHARTCOLORINDICES" val="33,39,33,39,33,39,33,39,33,39,10,9"/>
  <p:tag name="CHARTCOLORS" val="1"/>
  <p:tag name="TOTALRESPONSES" val="100"/>
  <p:tag name="RESPONSECOUNT" val="100"/>
  <p:tag name="SLICED" val="False"/>
  <p:tag name="RESPONSES" val="1;1;2;1;2;1;2;1;1;4;1;2;4;1;2;2;4;2;2;3;1;4;4;4;1;4;1;3;3;3;3;4;1;3;1;1;2;1;3;2;4;1;4;2;3;3;2;4;4;1;4;3;2;2;4;3;2;3;2;2;1;4;2;3;2;2;4;4;1;4;2;4;2;2;1;3;3;2;1;3;2;2;3;1;3;3;4;3;1;1;2;4;4;3;2;1;2;1;2;3;"/>
  <p:tag name="CHARTSTRINGSTD" val="26 30 22 22"/>
  <p:tag name="CHARTSTRINGREV" val="22 22 30 26"/>
  <p:tag name="CHARTSTRINGSTDPER" val="0.26 0.3 0.22 0.22"/>
  <p:tag name="CHARTSTRINGREVPER" val="0.22 0.22 0.3 0.26"/>
  <p:tag name="CORRECTPOINTVALUE" val="600"/>
  <p:tag name="RESPONSESGATHERED" val="False"/>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6"/>
  <p:tag name="SLIDEGUID" val="15FACCC3DACF4E47BB5C5BC123B8E416"/>
  <p:tag name="CHARTCOLORINDICES" val="33,39,33,39,33,39,33,39,33,39,10,9"/>
  <p:tag name="CHARTCOLORS" val="1"/>
  <p:tag name="TOTALRESPONSES" val="100"/>
  <p:tag name="RESPONSECOUNT" val="100"/>
  <p:tag name="SLICED" val="False"/>
  <p:tag name="RESPONSES" val="1;1;1;3;3;4;1;3;1;3;1;1;2;2;1;1;4;3;3;2;4;1;2;4;2;2;2;3;4;1;1;1;1;4;4;3;1;2;4;3;3;4;3;2;2;1;4;1;3;2;1;4;3;3;3;2;3;3;4;3;1;4;1;3;3;2;3;2;2;3;4;3;4;2;3;2;2;4;3;1;3;1;1;2;4;3;3;3;2;2;2;2;4;1;2;3;3;2;4;1;"/>
  <p:tag name="CHARTSTRINGSTD" val="25 25 31 19"/>
  <p:tag name="CHARTSTRINGREV" val="19 31 25 25"/>
  <p:tag name="CHARTSTRINGSTDPER" val="0.25 0.25 0.31 0.19"/>
  <p:tag name="CHARTSTRINGREVPER" val="0.19 0.31 0.25 0.25"/>
  <p:tag name="CORRECTPOINTVALUE" val="800"/>
  <p:tag name="RESPONSESGATHERED" val="False"/>
  <p:tag name="VALUES" val="No Value|smicln|No Value|smicln|No Value|smicln|No Value"/>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5.xml><?xml version="1.0" encoding="utf-8"?>
<p:tagLst xmlns:a="http://schemas.openxmlformats.org/drawingml/2006/main" xmlns:r="http://schemas.openxmlformats.org/officeDocument/2006/relationships" xmlns:p="http://schemas.openxmlformats.org/presentationml/2006/main">
  <p:tag name="SLIDEGUID" val="5DDB9740B9114951A4A7FE1C92D5B3AA"/>
  <p:tag name="SLIDEID" val="5DDB9740B9114951A4A7FE1C92D5B3AA"/>
  <p:tag name="SLIDEORDER" val="1"/>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CHARTCOLORINDICES" val="33,39,33,39,33,39,33,39,33,39,10,9"/>
  <p:tag name="CHARTCOLORS" val="1"/>
  <p:tag name="TOTALRESPONSES" val="100"/>
  <p:tag name="RESPONSECOUNT" val="100"/>
  <p:tag name="SLICED" val="False"/>
  <p:tag name="RESPONSES" val="4;1;2;3;4;2;4;4;2;3;4;4;3;2;3;3;2;2;4;1;4;4;3;1;4;2;3;4;3;3;4;3;2;2;1;3;2;1;2;4;1;3;1;3;2;1;2;3;2;1;2;3;2;1;2;4;1;2;2;1;1;1;2;3;3;2;1;3;4;2;3;4;4;2;2;3;4;4;3;1;2;1;1;4;4;3;1;3;1;4;3;1;2;1;4;1;1;3;1;1;"/>
  <p:tag name="CHARTSTRINGSTD" val="26 26 25 23"/>
  <p:tag name="CHARTSTRINGREV" val="23 25 26 26"/>
  <p:tag name="CHARTSTRINGSTDPER" val="0.26 0.26 0.25 0.23"/>
  <p:tag name="CHARTSTRINGREVPER" val="0.23 0.25 0.26 0.26"/>
  <p:tag name="CORRECTPOINTVALUE" val="200"/>
  <p:tag name="RESPONSESGATHERED" val="False"/>
  <p:tag name="VALUES" val="No Value|smicln|No Value|smicln|No Value|smicln|No Value"/>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7"/>
  <p:tag name="SLIDEGUID" val="A8BA3C899A1F447D8827C45F522B4B35"/>
  <p:tag name="CHARTCOLORINDICES" val="33,39,33,39,33,39,33,39,33,39,10,9"/>
  <p:tag name="CHARTCOLORS" val="1"/>
  <p:tag name="TOTALRESPONSES" val="100"/>
  <p:tag name="RESPONSECOUNT" val="100"/>
  <p:tag name="SLICED" val="False"/>
  <p:tag name="RESPONSES" val="3;3;1;2;1;3;4;3;3;1;4;3;2;4;2;3;4;4;2;1;4;1;4;4;3;4;2;3;4;3;4;1;4;3;3;2;3;3;3;3;3;4;3;1;2;2;1;4;2;4;2;3;4;2;2;3;2;4;2;4;4;1;4;2;2;3;3;1;1;4;4;4;4;1;4;2;3;3;2;1;1;4;2;2;2;1;2;2;3;4;4;2;3;3;2;2;2;3;2;1;"/>
  <p:tag name="CHARTSTRINGSTD" val="16 28 28 28"/>
  <p:tag name="CHARTSTRINGREV" val="28 28 28 16"/>
  <p:tag name="CHARTSTRINGSTDPER" val="0.16 0.28 0.28 0.28"/>
  <p:tag name="CHARTSTRINGREVPER" val="0.28 0.28 0.28 0.16"/>
  <p:tag name="CORRECTPOINTVALUE" val="800"/>
  <p:tag name="RESPONSESGATHERED" val="False"/>
  <p:tag name="VALUES" val="No Value|smicln|No Value|smicln|No Value|smicln|No Value"/>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8"/>
  <p:tag name="SLIDEGUID" val="720E685891A646169915056133D753EF"/>
  <p:tag name="CHARTCOLORINDICES" val="33,39,33,39,33,39,33,39,33,39,10,9"/>
  <p:tag name="CHARTCOLORS" val="1"/>
  <p:tag name="TOTALRESPONSES" val="100"/>
  <p:tag name="RESPONSECOUNT" val="100"/>
  <p:tag name="SLICED" val="False"/>
  <p:tag name="RESPONSES" val="4;3;3;2;2;4;4;2;4;2;4;1;1;2;1;4;1;1;3;3;3;2;4;1;3;3;2;3;3;4;4;2;4;2;4;1;1;1;1;4;3;4;4;1;3;2;4;1;3;4;3;1;3;2;1;3;4;4;1;4;1;4;2;3;1;1;4;3;4;1;4;2;2;3;1;2;1;1;1;2;2;4;2;3;4;1;3;4;3;4;4;4;3;2;3;2;1;1;1;3;"/>
  <p:tag name="CHARTSTRINGSTD" val="27 20 24 29"/>
  <p:tag name="CHARTSTRINGREV" val="29 24 20 27"/>
  <p:tag name="CHARTSTRINGSTDPER" val="0.27 0.2 0.24 0.29"/>
  <p:tag name="CHARTSTRINGREVPER" val="0.29 0.24 0.2 0.27"/>
  <p:tag name="CORRECTPOINTVALUE" val="800"/>
  <p:tag name="RESPONSESGATHERED" val="False"/>
  <p:tag name="VALUES" val="No Value|smicln|No Value|smicln|No Value|smicln|No Value"/>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5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19"/>
  <p:tag name="SLIDEGUID" val="6DD0F55186F8496DB1752B869052ABD0"/>
  <p:tag name="CHARTCOLORINDICES" val="33,39,33,39,33,39,33,39,33,39,10,9"/>
  <p:tag name="CHARTCOLORS" val="1"/>
  <p:tag name="TOTALRESPONSES" val="100"/>
  <p:tag name="RESPONSECOUNT" val="100"/>
  <p:tag name="SLICED" val="False"/>
  <p:tag name="RESPONSES" val="4;2;4;2;2;4;4;3;3;4;3;1;3;4;1;4;1;4;1;2;1;4;2;2;3;4;3;2;2;4;4;1;3;3;3;1;4;4;1;1;1;3;3;2;4;3;1;1;2;3;4;2;3;4;1;4;1;3;1;3;1;4;2;3;3;3;1;4;3;4;1;3;4;2;2;2;3;1;2;4;3;2;2;3;2;3;4;1;1;1;4;3;1;1;3;3;1;2;4;4;"/>
  <p:tag name="CHARTSTRINGSTD" val="25 20 28 27"/>
  <p:tag name="CHARTSTRINGREV" val="27 28 20 25"/>
  <p:tag name="CHARTSTRINGSTDPER" val="0.25 0.2 0.28 0.27"/>
  <p:tag name="CHARTSTRINGREVPER" val="0.27 0.28 0.2 0.25"/>
  <p:tag name="CORRECTPOINTVALUE" val="800"/>
  <p:tag name="RESPONSESGATHERED" val="False"/>
  <p:tag name="VALUES" val="No Value|smicln|No Value|smicln|No Value|smicln|No Value"/>
</p:tagLst>
</file>

<file path=ppt/tags/tag58.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60.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0"/>
  <p:tag name="SLIDEGUID" val="2908F413786E4490A469B4BA36E787E2"/>
  <p:tag name="CHARTCOLORINDICES" val="33,39,33,39,33,39,33,39,33,39,10,9"/>
  <p:tag name="CHARTCOLORS" val="1"/>
  <p:tag name="TOTALRESPONSES" val="100"/>
  <p:tag name="RESPONSECOUNT" val="100"/>
  <p:tag name="SLICED" val="False"/>
  <p:tag name="RESPONSES" val="1;2;4;4;2;3;1;4;3;3;4;1;4;3;2;4;2;3;1;1;1;3;1;1;4;4;2;4;3;3;4;4;3;2;3;4;2;4;3;2;2;2;4;3;1;1;4;4;4;2;1;1;2;1;4;3;1;4;2;4;2;3;2;1;3;3;1;1;3;3;4;2;3;3;2;2;2;1;1;2;4;4;1;2;3;1;2;2;3;2;1;1;2;3;4;2;3;1;4;2;"/>
  <p:tag name="CHARTSTRINGSTD" val="24 27 24 25"/>
  <p:tag name="CHARTSTRINGREV" val="25 24 27 24"/>
  <p:tag name="CHARTSTRINGSTDPER" val="0.24 0.27 0.24 0.25"/>
  <p:tag name="CHARTSTRINGREVPER" val="0.25 0.24 0.27 0.24"/>
  <p:tag name="CORRECTPOINTVALUE" val="800"/>
  <p:tag name="RESPONSESGATHERED" val="False"/>
  <p:tag name="VALUES" val="No Value|smicln|No Value|smicln|No Value|smicln|No Value"/>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6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1"/>
  <p:tag name="SLIDEGUID" val="FC6C6ECCCDC24FB6A9A8EB608BC97730"/>
  <p:tag name="CHARTCOLORINDICES" val="33,39,33,39,33,39,33,39,33,39,10,9"/>
  <p:tag name="CHARTCOLORS" val="1"/>
  <p:tag name="TOTALRESPONSES" val="100"/>
  <p:tag name="RESPONSECOUNT" val="100"/>
  <p:tag name="SLICED" val="False"/>
  <p:tag name="RESPONSES" val="4;2;3;1;1;3;4;3;3;3;3;2;4;3;4;3;4;3;3;4;4;3;2;1;3;2;3;2;3;2;1;3;3;3;1;2;1;4;1;2;1;3;2;3;4;3;4;3;4;2;3;2;3;2;1;3;1;2;3;3;3;1;4;2;2;4;3;2;3;1;3;1;4;4;2;3;2;3;1;4;4;2;4;4;3;1;3;1;4;2;2;3;4;2;3;1;3;4;3;2;"/>
  <p:tag name="CHARTSTRINGSTD" val="17 23 38 22"/>
  <p:tag name="CHARTSTRINGREV" val="22 38 23 17"/>
  <p:tag name="CHARTSTRINGSTDPER" val="0.17 0.23 0.38 0.22"/>
  <p:tag name="CHARTSTRINGREVPER" val="0.22 0.38 0.23 0.17"/>
  <p:tag name="CORRECTPOINTVALUE" val="1000"/>
  <p:tag name="RESPONSESGATHERED" val="False"/>
  <p:tag name="VALUES" val="No Value|smicln|No Value|smicln|No Value|smicln|No Value"/>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6.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2"/>
  <p:tag name="SLIDEGUID" val="1A4D42E57B5947B0878D4EA915A0A9D1"/>
  <p:tag name="CHARTCOLORINDICES" val="33,39,33,39,33,39,33,39,33,39,10,9"/>
  <p:tag name="CHARTCOLORS" val="1"/>
  <p:tag name="TOTALRESPONSES" val="100"/>
  <p:tag name="RESPONSECOUNT" val="100"/>
  <p:tag name="SLICED" val="False"/>
  <p:tag name="RESPONSES" val="3;1;4;4;1;4;1;4;2;2;2;2;3;4;3;1;1;1;1;2;1;2;4;3;3;2;2;2;4;3;4;2;4;1;4;2;4;2;3;1;4;1;4;2;1;1;4;3;1;2;1;3;3;3;3;2;4;4;3;4;4;4;3;3;3;4;3;3;4;3;2;1;1;3;3;4;1;3;1;1;1;3;4;2;4;1;3;4;3;4;3;1;3;3;1;1;3;2;4;4;"/>
  <p:tag name="CHARTSTRINGSTD" val="25 18 29 28"/>
  <p:tag name="CHARTSTRINGREV" val="28 29 18 25"/>
  <p:tag name="CHARTSTRINGSTDPER" val="0.25 0.18 0.29 0.28"/>
  <p:tag name="CHARTSTRINGREVPER" val="0.28 0.29 0.18 0.25"/>
  <p:tag name="CORRECTPOINTVALUE" val="1000"/>
  <p:tag name="RESPONSESGATHERED" val="False"/>
  <p:tag name="VALUES" val="No Value|smicln|No Value|smicln|No Value|smicln|No Value"/>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ags/tag6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9.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3"/>
  <p:tag name="SLIDEGUID" val="E620196D0EAC42A08598AE2682E94C29"/>
  <p:tag name="CHARTCOLORINDICES" val="33,39,33,39,33,39,33,39,33,39,10,9"/>
  <p:tag name="CHARTCOLORS" val="1"/>
  <p:tag name="TOTALRESPONSES" val="100"/>
  <p:tag name="RESPONSECOUNT" val="100"/>
  <p:tag name="SLICED" val="False"/>
  <p:tag name="RESPONSES" val="2;3;4;1;3;4;2;3;2;3;3;2;2;2;1;2;1;3;3;2;4;1;4;3;4;3;4;3;3;1;4;2;2;4;2;2;2;1;1;4;1;2;2;3;3;3;2;1;1;3;4;2;4;1;3;3;1;2;2;1;1;1;1;2;2;2;1;1;2;1;3;2;4;3;4;2;4;2;3;2;2;3;1;3;2;3;3;2;1;2;2;1;1;2;4;1;4;1;3;3;"/>
  <p:tag name="CHARTSTRINGSTD" val="25 33 26 16"/>
  <p:tag name="CHARTSTRINGREV" val="16 26 33 25"/>
  <p:tag name="CHARTSTRINGSTDPER" val="0.25 0.33 0.26 0.16"/>
  <p:tag name="CHARTSTRINGREVPER" val="0.16 0.26 0.33 0.25"/>
  <p:tag name="CORRECTPOINTVALUE" val="1000"/>
  <p:tag name="RESPONSESGATHERED" val="False"/>
  <p:tag name="VALUES" val="No Value|smicln|No Value|smicln|No Value|smicln|No Valu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4"/>
  <p:tag name="SLIDEGUID" val="9DEFF4359BB146FBB44F83ED06796CCF"/>
  <p:tag name="CHARTCOLORINDICES" val="33,39,33,39,33,39,33,39,33,39,10,9"/>
  <p:tag name="CHARTCOLORS" val="1"/>
  <p:tag name="TOTALRESPONSES" val="100"/>
  <p:tag name="RESPONSECOUNT" val="100"/>
  <p:tag name="SLICED" val="False"/>
  <p:tag name="RESPONSES" val="4;2;2;3;3;1;4;1;4;4;1;2;3;2;1;1;4;2;4;2;3;2;2;2;1;3;3;1;3;3;3;2;3;4;2;4;1;2;1;2;2;2;2;2;2;4;3;1;2;4;2;2;3;3;1;1;2;4;1;2;4;3;3;4;1;2;4;3;3;3;3;2;4;3;2;1;4;4;3;4;3;3;2;4;3;2;1;1;1;3;2;2;2;2;2;2;1;3;1;1;"/>
  <p:tag name="CHARTSTRINGSTD" val="21 34 26 19"/>
  <p:tag name="CHARTSTRINGREV" val="19 26 34 21"/>
  <p:tag name="CHARTSTRINGSTDPER" val="0.21 0.34 0.26 0.19"/>
  <p:tag name="CHARTSTRINGREVPER" val="0.19 0.26 0.34 0.21"/>
  <p:tag name="CORRECTPOINTVALUE" val="1000"/>
  <p:tag name="RESPONSESGATHERED" val="False"/>
  <p:tag name="VALUES" val="No Value|smicln|No Value|smicln|No Value|smicln|No Value"/>
</p:tagLst>
</file>

<file path=ppt/tags/tag7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3.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5"/>
  <p:tag name="SLIDEGUID" val="88B68C5F9F4A4FEA9DBD3F890433BDAC"/>
  <p:tag name="CHARTCOLORINDICES" val="33,39,33,39,33,39,33,39,33,39,10,9"/>
  <p:tag name="CHARTCOLORS" val="1"/>
  <p:tag name="TOTALRESPONSES" val="100"/>
  <p:tag name="RESPONSECOUNT" val="100"/>
  <p:tag name="SLICED" val="False"/>
  <p:tag name="RESPONSES" val="3;1;4;3;2;3;3;4;1;2;4;2;2;3;4;1;3;1;1;4;4;3;3;4;1;1;1;1;2;3;1;4;1;4;2;1;1;2;2;4;2;3;1;1;4;3;1;2;2;2;2;4;2;4;3;3;2;4;4;3;3;3;1;2;3;3;4;3;2;4;3;4;1;1;1;1;4;3;2;4;3;4;1;1;3;4;4;4;2;1;4;4;3;1;4;4;2;4;1;1;"/>
  <p:tag name="CHARTSTRINGSTD" val="27 20 24 29"/>
  <p:tag name="CHARTSTRINGREV" val="29 24 20 27"/>
  <p:tag name="CHARTSTRINGSTDPER" val="0.27 0.2 0.24 0.29"/>
  <p:tag name="CHARTSTRINGREVPER" val="0.29 0.24 0.2 0.27"/>
  <p:tag name="CORRECTPOINTVALUE" val="1000"/>
  <p:tag name="RESPONSESGATHERED" val="False"/>
  <p:tag name="VALUES" val="No Value|smicln|No Value|smicln|No Value|smicln|No Value"/>
</p:tagLst>
</file>

<file path=ppt/tags/tag74.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SLIDEID" val="5DDB9740B9114951A4A7FE1C92D5B3AA"/>
  <p:tag name="SLIDETYPE" val="Q"/>
  <p:tag name="DEMOGRAPHIC" val="False"/>
  <p:tag name="TEAMASSIGN" val="False"/>
  <p:tag name="SPEEDSCORING" val="False"/>
  <p:tag name="INCORRECTPOINTVALUE" val="0"/>
  <p:tag name="ZEROBASED" val="False"/>
  <p:tag name="AUTOADVANCE" val="False"/>
  <p:tag name="DELIMITERS" val="3.1"/>
  <p:tag name="VALUEFORMAT" val="0%"/>
  <p:tag name="QUESTIONALIAS" val="Question"/>
  <p:tag name="ANSWERSALIAS" val="A|smicln|B|smicln|C|smicln|D"/>
  <p:tag name="SLIDEORDER" val="2"/>
  <p:tag name="SLIDEGUID" val="8F595C4A65E24029BD45795D159BF252"/>
  <p:tag name="CHARTCOLORINDICES" val="33,39,33,39,33,39,33,39,33,39,10,9"/>
  <p:tag name="CHARTCOLORS" val="1"/>
  <p:tag name="TOTALRESPONSES" val="100"/>
  <p:tag name="RESPONSECOUNT" val="100"/>
  <p:tag name="SLICED" val="False"/>
  <p:tag name="RESPONSES" val="2;3;2;4;2;2;2;4;3;2;2;4;1;4;3;2;2;1;3;2;4;3;3;3;1;1;4;2;1;4;4;1;3;3;1;4;2;2;4;3;4;1;2;2;3;3;1;1;3;1;2;1;1;1;2;1;3;2;1;4;4;4;2;3;1;4;4;1;1;2;4;2;4;3;1;1;3;3;1;2;1;2;2;4;2;4;1;2;1;3;2;3;3;4;4;3;4;2;2;2;"/>
  <p:tag name="CHARTSTRINGSTD" val="25 30 22 23"/>
  <p:tag name="CHARTSTRINGREV" val="23 22 30 25"/>
  <p:tag name="CHARTSTRINGSTDPER" val="0.25 0.3 0.22 0.23"/>
  <p:tag name="CHARTSTRINGREVPER" val="0.23 0.22 0.3 0.25"/>
  <p:tag name="CORRECTPOINTVALUE" val="200"/>
  <p:tag name="RESPONSESGATHERED" val="False"/>
  <p:tag name="VALUES" val="No Value|smicln|No Value|smicln|No Value|smicln|No Value"/>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7"/>
  <p:tag name="FONTSIZE" val="32"/>
  <p:tag name="BULLETTYPE" val="ppBulletArabicPeriod"/>
  <p:tag name="ANSWERTEXT" val="A&#10;B&#10;C&#10;D"/>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BEEF3"/>
      </a:hlink>
      <a:folHlink>
        <a:srgbClr val="8369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977</Words>
  <Application>Microsoft Office PowerPoint</Application>
  <PresentationFormat>On-screen Show (4:3)</PresentationFormat>
  <Paragraphs>240</Paragraphs>
  <Slides>54</Slides>
  <Notes>26</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Clickerdy</vt:lpstr>
      <vt:lpstr>Clickerdy</vt:lpstr>
      <vt:lpstr>Category A 200 Points</vt:lpstr>
      <vt:lpstr>Slide 4</vt:lpstr>
      <vt:lpstr>Category B 200 Points</vt:lpstr>
      <vt:lpstr>Slide 6</vt:lpstr>
      <vt:lpstr>Category C 200 Points</vt:lpstr>
      <vt:lpstr>Slide 8</vt:lpstr>
      <vt:lpstr>Category D 200 Points</vt:lpstr>
      <vt:lpstr>Slide 10</vt:lpstr>
      <vt:lpstr>Category E 200 Points</vt:lpstr>
      <vt:lpstr>.</vt:lpstr>
      <vt:lpstr>Category A 400 Points</vt:lpstr>
      <vt:lpstr>Slide 14</vt:lpstr>
      <vt:lpstr>Category B 400 Points</vt:lpstr>
      <vt:lpstr>Slide 16</vt:lpstr>
      <vt:lpstr>Category C 400 Points</vt:lpstr>
      <vt:lpstr>Slide 18</vt:lpstr>
      <vt:lpstr>Category D 400 Points</vt:lpstr>
      <vt:lpstr>Slide 20</vt:lpstr>
      <vt:lpstr>Category E 400 Points</vt:lpstr>
      <vt:lpstr>Slide 22</vt:lpstr>
      <vt:lpstr>Category A 600 Points</vt:lpstr>
      <vt:lpstr>Slide 24</vt:lpstr>
      <vt:lpstr>Category B 600 Points</vt:lpstr>
      <vt:lpstr>Slide 26</vt:lpstr>
      <vt:lpstr>Category C 600 Points</vt:lpstr>
      <vt:lpstr>Slide 28</vt:lpstr>
      <vt:lpstr>Category D 600 Points</vt:lpstr>
      <vt:lpstr>A bill can be introduced in the house or senate but most go through both before being sent to the president who either signs or vetoes it. </vt:lpstr>
      <vt:lpstr>Category E 600 Points</vt:lpstr>
      <vt:lpstr>Slide 32</vt:lpstr>
      <vt:lpstr>Category A 800 Points</vt:lpstr>
      <vt:lpstr>Slide 34</vt:lpstr>
      <vt:lpstr>Category B 800 Points</vt:lpstr>
      <vt:lpstr>Slide 36</vt:lpstr>
      <vt:lpstr>Category C 800 Points</vt:lpstr>
      <vt:lpstr>Slide 38</vt:lpstr>
      <vt:lpstr>Category D 800 Points</vt:lpstr>
      <vt:lpstr>Slide 40</vt:lpstr>
      <vt:lpstr>Category E 800 Points</vt:lpstr>
      <vt:lpstr>Slide 42</vt:lpstr>
      <vt:lpstr>Category A 1000 Points</vt:lpstr>
      <vt:lpstr>Slide 44</vt:lpstr>
      <vt:lpstr>Category B 1000 Points</vt:lpstr>
      <vt:lpstr>Slide 46</vt:lpstr>
      <vt:lpstr>Category C 1000 Points</vt:lpstr>
      <vt:lpstr>Slide 48</vt:lpstr>
      <vt:lpstr>Category D 1000 Points</vt:lpstr>
      <vt:lpstr>Slide 50</vt:lpstr>
      <vt:lpstr>Category E 1000 Points</vt:lpstr>
      <vt:lpstr>Question</vt:lpstr>
      <vt:lpstr>Final Jeopardy</vt:lpstr>
      <vt:lpstr>Thank you for playing Clickerdy</vt:lpstr>
    </vt:vector>
  </TitlesOfParts>
  <Company>University of Iowa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Clickerdy</dc:title>
  <dc:creator>krchner</dc:creator>
  <cp:lastModifiedBy>Angela Freed</cp:lastModifiedBy>
  <cp:revision>61</cp:revision>
  <dcterms:created xsi:type="dcterms:W3CDTF">2009-10-07T16:57:20Z</dcterms:created>
  <dcterms:modified xsi:type="dcterms:W3CDTF">2011-06-06T14:21:30Z</dcterms:modified>
</cp:coreProperties>
</file>